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8" r:id="rId2"/>
    <p:sldId id="257" r:id="rId3"/>
    <p:sldId id="259" r:id="rId4"/>
    <p:sldId id="262" r:id="rId5"/>
    <p:sldId id="280" r:id="rId6"/>
    <p:sldId id="263" r:id="rId7"/>
    <p:sldId id="264" r:id="rId8"/>
    <p:sldId id="267" r:id="rId9"/>
    <p:sldId id="269" r:id="rId10"/>
    <p:sldId id="270" r:id="rId11"/>
    <p:sldId id="271" r:id="rId12"/>
    <p:sldId id="273" r:id="rId13"/>
    <p:sldId id="275" r:id="rId14"/>
    <p:sldId id="277" r:id="rId15"/>
    <p:sldId id="281"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2BF892B8-AA68-4D58-B950-74DC7D8D2AFA}">
          <p14:sldIdLst>
            <p14:sldId id="258"/>
            <p14:sldId id="257"/>
            <p14:sldId id="259"/>
            <p14:sldId id="262"/>
            <p14:sldId id="280"/>
            <p14:sldId id="263"/>
            <p14:sldId id="264"/>
            <p14:sldId id="267"/>
            <p14:sldId id="269"/>
            <p14:sldId id="270"/>
            <p14:sldId id="271"/>
            <p14:sldId id="273"/>
            <p14:sldId id="275"/>
            <p14:sldId id="277"/>
            <p14:sldId id="281"/>
          </p14:sldIdLst>
        </p14:section>
      </p14:sectionLst>
    </p:ex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8DB1"/>
    <a:srgbClr val="554F6F"/>
    <a:srgbClr val="3A3454"/>
    <a:srgbClr val="3A3455"/>
    <a:srgbClr val="3A52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82370" autoAdjust="0"/>
  </p:normalViewPr>
  <p:slideViewPr>
    <p:cSldViewPr snapToGrid="0">
      <p:cViewPr>
        <p:scale>
          <a:sx n="102" d="100"/>
          <a:sy n="102" d="100"/>
        </p:scale>
        <p:origin x="-1044"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10FDADC-623E-4E88-B635-349844332997}"/>
              </a:ext>
            </a:extLst>
          </p:cNvPr>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a:p>
        </p:txBody>
      </p:sp>
      <p:sp>
        <p:nvSpPr>
          <p:cNvPr id="3" name="Date Placeholder 2">
            <a:extLst>
              <a:ext uri="{FF2B5EF4-FFF2-40B4-BE49-F238E27FC236}">
                <a16:creationId xmlns:a16="http://schemas.microsoft.com/office/drawing/2014/main" xmlns="" id="{79E1FEC6-6930-4301-8BFC-E01B0FE38937}"/>
              </a:ext>
            </a:extLst>
          </p:cNvPr>
          <p:cNvSpPr>
            <a:spLocks noGrp="1"/>
          </p:cNvSpPr>
          <p:nvPr>
            <p:ph type="dt" sz="quarter" idx="1"/>
          </p:nvPr>
        </p:nvSpPr>
        <p:spPr>
          <a:xfrm>
            <a:off x="3970339" y="1"/>
            <a:ext cx="3038475" cy="466725"/>
          </a:xfrm>
          <a:prstGeom prst="rect">
            <a:avLst/>
          </a:prstGeom>
        </p:spPr>
        <p:txBody>
          <a:bodyPr vert="horz" lIns="91427" tIns="45713" rIns="91427" bIns="45713" rtlCol="0"/>
          <a:lstStyle>
            <a:lvl1pPr algn="r">
              <a:defRPr sz="1200"/>
            </a:lvl1pPr>
          </a:lstStyle>
          <a:p>
            <a:fld id="{6DE7F7DB-40E5-4E26-B17F-E5928D056FED}" type="datetimeFigureOut">
              <a:rPr lang="en-US" smtClean="0"/>
              <a:t>3/11/2019</a:t>
            </a:fld>
            <a:endParaRPr lang="en-US"/>
          </a:p>
        </p:txBody>
      </p:sp>
      <p:sp>
        <p:nvSpPr>
          <p:cNvPr id="4" name="Footer Placeholder 3">
            <a:extLst>
              <a:ext uri="{FF2B5EF4-FFF2-40B4-BE49-F238E27FC236}">
                <a16:creationId xmlns:a16="http://schemas.microsoft.com/office/drawing/2014/main" xmlns="" id="{D7985AF3-C821-4538-A90B-813159C9B24A}"/>
              </a:ext>
            </a:extLst>
          </p:cNvPr>
          <p:cNvSpPr>
            <a:spLocks noGrp="1"/>
          </p:cNvSpPr>
          <p:nvPr>
            <p:ph type="ftr" sz="quarter" idx="2"/>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7E2DB9DC-0D7A-4AD5-80A5-2C7B60AE95EB}"/>
              </a:ext>
            </a:extLst>
          </p:cNvPr>
          <p:cNvSpPr>
            <a:spLocks noGrp="1"/>
          </p:cNvSpPr>
          <p:nvPr>
            <p:ph type="sldNum" sz="quarter" idx="3"/>
          </p:nvPr>
        </p:nvSpPr>
        <p:spPr>
          <a:xfrm>
            <a:off x="3970339" y="8829676"/>
            <a:ext cx="3038475" cy="466725"/>
          </a:xfrm>
          <a:prstGeom prst="rect">
            <a:avLst/>
          </a:prstGeom>
        </p:spPr>
        <p:txBody>
          <a:bodyPr vert="horz" lIns="91427" tIns="45713" rIns="91427" bIns="45713" rtlCol="0" anchor="b"/>
          <a:lstStyle>
            <a:lvl1pPr algn="r">
              <a:defRPr sz="1200"/>
            </a:lvl1pPr>
          </a:lstStyle>
          <a:p>
            <a:fld id="{E692A247-8B63-4094-AAF9-1E138E400392}" type="slidenum">
              <a:rPr lang="en-US" smtClean="0"/>
              <a:t>‹#›</a:t>
            </a:fld>
            <a:endParaRPr lang="en-US"/>
          </a:p>
        </p:txBody>
      </p:sp>
    </p:spTree>
    <p:extLst>
      <p:ext uri="{BB962C8B-B14F-4D97-AF65-F5344CB8AC3E}">
        <p14:creationId xmlns:p14="http://schemas.microsoft.com/office/powerpoint/2010/main" val="2668528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EF7ECC56-FA32-4948-BC91-5577ADD2AEF4}" type="datetimeFigureOut">
              <a:rPr lang="en-US" smtClean="0"/>
              <a:t>3/11/2019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F91DFC84-2625-4E8A-8CD9-1A04CC9CEA67}" type="slidenum">
              <a:rPr lang="en-US" smtClean="0"/>
              <a:t>‹#›</a:t>
            </a:fld>
            <a:endParaRPr lang="en-US"/>
          </a:p>
        </p:txBody>
      </p:sp>
    </p:spTree>
    <p:extLst>
      <p:ext uri="{BB962C8B-B14F-4D97-AF65-F5344CB8AC3E}">
        <p14:creationId xmlns:p14="http://schemas.microsoft.com/office/powerpoint/2010/main" val="16462657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1DFC84-2625-4E8A-8CD9-1A04CC9CEA67}" type="slidenum">
              <a:rPr lang="en-US" smtClean="0"/>
              <a:t>1</a:t>
            </a:fld>
            <a:endParaRPr lang="en-US"/>
          </a:p>
        </p:txBody>
      </p:sp>
    </p:spTree>
    <p:extLst>
      <p:ext uri="{BB962C8B-B14F-4D97-AF65-F5344CB8AC3E}">
        <p14:creationId xmlns:p14="http://schemas.microsoft.com/office/powerpoint/2010/main" val="1917779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1DFC84-2625-4E8A-8CD9-1A04CC9CEA67}" type="slidenum">
              <a:rPr lang="en-US" smtClean="0"/>
              <a:t>10</a:t>
            </a:fld>
            <a:endParaRPr lang="en-US"/>
          </a:p>
        </p:txBody>
      </p:sp>
    </p:spTree>
    <p:extLst>
      <p:ext uri="{BB962C8B-B14F-4D97-AF65-F5344CB8AC3E}">
        <p14:creationId xmlns:p14="http://schemas.microsoft.com/office/powerpoint/2010/main" val="1712486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solidFill>
                  <a:srgbClr val="818DB1"/>
                </a:solidFill>
                <a:latin typeface="DIN Condensed Light" panose="020B0506040000020204" pitchFamily="34" charset="0"/>
                <a:ea typeface="DIN Condensed Light" panose="020B0506040000020204" pitchFamily="34" charset="0"/>
              </a:rPr>
              <a:t>Once you evaluate the case as one worthy of a prelitigation settlement attempt, based on some of the factors above, the next step is to provide all of the documentation needed for the company or more importantly their insurance company to offer a lot of money. Text messages, emails, witness statements, reports from psychologists stating P needs a huge amount of future treatment.  Give the companies an excuse to pay a lot of money </a:t>
            </a:r>
          </a:p>
          <a:p>
            <a:endParaRPr lang="en-US" dirty="0"/>
          </a:p>
          <a:p>
            <a:pPr defTabSz="931637">
              <a:defRPr/>
            </a:pPr>
            <a:r>
              <a:rPr lang="en-US" dirty="0">
                <a:solidFill>
                  <a:srgbClr val="818DB1"/>
                </a:solidFill>
                <a:latin typeface="DIN Condensed Light" panose="020B0506040000020204" pitchFamily="34" charset="0"/>
                <a:ea typeface="DIN Condensed Light" panose="020B0506040000020204" pitchFamily="34" charset="0"/>
              </a:rPr>
              <a:t>Have the psych expert give an opinion P needs over a 100k of treatment.  This helps not only on liability but also on taxation where tax law specialists believe that even in what looks like non-physical injury cases that you can have a physical injury without a physical impact  and that physical symptoms of a psychological injury may be non-taxable.</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11</a:t>
            </a:fld>
            <a:endParaRPr lang="en-US"/>
          </a:p>
        </p:txBody>
      </p:sp>
    </p:spTree>
    <p:extLst>
      <p:ext uri="{BB962C8B-B14F-4D97-AF65-F5344CB8AC3E}">
        <p14:creationId xmlns:p14="http://schemas.microsoft.com/office/powerpoint/2010/main" val="859171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solidFill>
                  <a:srgbClr val="818DB1"/>
                </a:solidFill>
                <a:latin typeface="DIN Condensed Light" panose="020B0506040000020204" pitchFamily="34" charset="0"/>
                <a:ea typeface="DIN Condensed Light" panose="020B0506040000020204" pitchFamily="34" charset="0"/>
              </a:rPr>
              <a:t>In a discovery deposition plan, first take the deposition of the highest ranking </a:t>
            </a:r>
            <a:r>
              <a:rPr lang="en-US" dirty="0" smtClean="0">
                <a:solidFill>
                  <a:srgbClr val="818DB1"/>
                </a:solidFill>
                <a:latin typeface="DIN Condensed Light" panose="020B0506040000020204" pitchFamily="34" charset="0"/>
                <a:ea typeface="DIN Condensed Light" panose="020B0506040000020204" pitchFamily="34" charset="0"/>
              </a:rPr>
              <a:t>decision-maker </a:t>
            </a:r>
            <a:r>
              <a:rPr lang="en-US" dirty="0">
                <a:solidFill>
                  <a:srgbClr val="818DB1"/>
                </a:solidFill>
                <a:latin typeface="DIN Condensed Light" panose="020B0506040000020204" pitchFamily="34" charset="0"/>
                <a:ea typeface="DIN Condensed Light" panose="020B0506040000020204" pitchFamily="34" charset="0"/>
              </a:rPr>
              <a:t>in the company that was involved with the Plaintiff and after pin them down take all of other depositions to blow away their defense and have them contradict the highest ranking </a:t>
            </a:r>
            <a:r>
              <a:rPr lang="en-US" dirty="0" smtClean="0">
                <a:solidFill>
                  <a:srgbClr val="818DB1"/>
                </a:solidFill>
                <a:latin typeface="DIN Condensed Light" panose="020B0506040000020204" pitchFamily="34" charset="0"/>
                <a:ea typeface="DIN Condensed Light" panose="020B0506040000020204" pitchFamily="34" charset="0"/>
              </a:rPr>
              <a:t>decision-maker</a:t>
            </a:r>
            <a:r>
              <a:rPr lang="en-US" dirty="0">
                <a:solidFill>
                  <a:srgbClr val="818DB1"/>
                </a:solidFill>
                <a:latin typeface="DIN Condensed Light" panose="020B0506040000020204" pitchFamily="34" charset="0"/>
                <a:ea typeface="DIN Condensed Light" panose="020B0506040000020204" pitchFamily="34" charset="0"/>
              </a:rPr>
              <a:t>.</a:t>
            </a:r>
          </a:p>
          <a:p>
            <a:pPr defTabSz="931637">
              <a:defRPr/>
            </a:pPr>
            <a:endParaRPr lang="en-US" dirty="0">
              <a:solidFill>
                <a:srgbClr val="818DB1"/>
              </a:solidFill>
              <a:latin typeface="DIN Condensed Light" panose="020B0506040000020204" pitchFamily="34" charset="0"/>
              <a:ea typeface="DIN Condensed Light" panose="020B0506040000020204" pitchFamily="34" charset="0"/>
            </a:endParaRPr>
          </a:p>
          <a:p>
            <a:pPr defTabSz="931637">
              <a:defRPr/>
            </a:pPr>
            <a:r>
              <a:rPr lang="en-US" dirty="0">
                <a:solidFill>
                  <a:srgbClr val="818DB1"/>
                </a:solidFill>
                <a:latin typeface="DIN Condensed Light" panose="020B0506040000020204" pitchFamily="34" charset="0"/>
                <a:ea typeface="DIN Condensed Light" panose="020B0506040000020204" pitchFamily="34" charset="0"/>
              </a:rPr>
              <a:t>If the perp doesn’t concede anything, when take his/her deposition, let the perp go out on a limb denying things that are provable.</a:t>
            </a:r>
          </a:p>
          <a:p>
            <a:pPr defTabSz="931637">
              <a:defRPr/>
            </a:pPr>
            <a:endParaRPr lang="en-US" dirty="0">
              <a:solidFill>
                <a:srgbClr val="818DB1"/>
              </a:solidFill>
              <a:latin typeface="DIN Condensed Light" panose="020B0506040000020204" pitchFamily="34" charset="0"/>
              <a:ea typeface="DIN Condensed Light" panose="020B0506040000020204" pitchFamily="34" charset="0"/>
            </a:endParaRP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12</a:t>
            </a:fld>
            <a:endParaRPr lang="en-US"/>
          </a:p>
        </p:txBody>
      </p:sp>
    </p:spTree>
    <p:extLst>
      <p:ext uri="{BB962C8B-B14F-4D97-AF65-F5344CB8AC3E}">
        <p14:creationId xmlns:p14="http://schemas.microsoft.com/office/powerpoint/2010/main" val="1433164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solidFill>
                  <a:srgbClr val="818DB1"/>
                </a:solidFill>
                <a:latin typeface="DIN Condensed Light" panose="020B0506040000020204" pitchFamily="34" charset="0"/>
                <a:ea typeface="DIN Condensed Light" panose="020B0506040000020204" pitchFamily="34" charset="0"/>
              </a:rPr>
              <a:t>They always increase the value of the case if the company or there is a smallish department where plaintiff works does or should have prior knowledge that the perpetrator is an harasser.</a:t>
            </a:r>
          </a:p>
          <a:p>
            <a:endParaRPr lang="en-US" dirty="0"/>
          </a:p>
          <a:p>
            <a:pPr defTabSz="931637">
              <a:defRPr/>
            </a:pPr>
            <a:r>
              <a:rPr lang="en-US" dirty="0">
                <a:solidFill>
                  <a:srgbClr val="818DB1"/>
                </a:solidFill>
                <a:latin typeface="DIN Condensed Light" panose="020B0506040000020204" pitchFamily="34" charset="0"/>
                <a:ea typeface="DIN Condensed Light" panose="020B0506040000020204" pitchFamily="34" charset="0"/>
              </a:rPr>
              <a:t>If smallish </a:t>
            </a:r>
            <a:r>
              <a:rPr lang="en-US" dirty="0" smtClean="0">
                <a:solidFill>
                  <a:srgbClr val="818DB1"/>
                </a:solidFill>
                <a:latin typeface="DIN Condensed Light" panose="020B0506040000020204" pitchFamily="34" charset="0"/>
                <a:ea typeface="DIN Condensed Light" panose="020B0506040000020204" pitchFamily="34" charset="0"/>
              </a:rPr>
              <a:t>company, </a:t>
            </a:r>
            <a:r>
              <a:rPr lang="en-US" dirty="0">
                <a:solidFill>
                  <a:srgbClr val="818DB1"/>
                </a:solidFill>
                <a:latin typeface="DIN Condensed Light" panose="020B0506040000020204" pitchFamily="34" charset="0"/>
                <a:ea typeface="DIN Condensed Light" panose="020B0506040000020204" pitchFamily="34" charset="0"/>
              </a:rPr>
              <a:t>have plaintiff to work there as long as they can while keeping out of </a:t>
            </a:r>
            <a:r>
              <a:rPr lang="en-US" dirty="0" smtClean="0">
                <a:solidFill>
                  <a:srgbClr val="818DB1"/>
                </a:solidFill>
                <a:latin typeface="DIN Condensed Light" panose="020B0506040000020204" pitchFamily="34" charset="0"/>
                <a:ea typeface="DIN Condensed Light" panose="020B0506040000020204" pitchFamily="34" charset="0"/>
              </a:rPr>
              <a:t>harm’s </a:t>
            </a:r>
            <a:r>
              <a:rPr lang="en-US" dirty="0">
                <a:solidFill>
                  <a:srgbClr val="818DB1"/>
                </a:solidFill>
                <a:latin typeface="DIN Condensed Light" panose="020B0506040000020204" pitchFamily="34" charset="0"/>
                <a:ea typeface="DIN Condensed Light" panose="020B0506040000020204" pitchFamily="34" charset="0"/>
              </a:rPr>
              <a:t>way.  The company will pay more to get rid of the plaintiff.</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13</a:t>
            </a:fld>
            <a:endParaRPr lang="en-US"/>
          </a:p>
        </p:txBody>
      </p:sp>
    </p:spTree>
    <p:extLst>
      <p:ext uri="{BB962C8B-B14F-4D97-AF65-F5344CB8AC3E}">
        <p14:creationId xmlns:p14="http://schemas.microsoft.com/office/powerpoint/2010/main" val="104830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solidFill>
                  <a:srgbClr val="818DB1"/>
                </a:solidFill>
                <a:latin typeface="DIN Condensed Light" panose="020B0506040000020204" pitchFamily="34" charset="0"/>
                <a:ea typeface="DIN Condensed Light" panose="020B0506040000020204" pitchFamily="34" charset="0"/>
              </a:rPr>
              <a:t>Most </a:t>
            </a:r>
            <a:r>
              <a:rPr lang="en-US" dirty="0" smtClean="0">
                <a:solidFill>
                  <a:srgbClr val="818DB1"/>
                </a:solidFill>
                <a:latin typeface="DIN Condensed Light" panose="020B0506040000020204" pitchFamily="34" charset="0"/>
                <a:ea typeface="DIN Condensed Light" panose="020B0506040000020204" pitchFamily="34" charset="0"/>
              </a:rPr>
              <a:t>importantly, </a:t>
            </a:r>
            <a:r>
              <a:rPr lang="en-US" dirty="0">
                <a:solidFill>
                  <a:srgbClr val="818DB1"/>
                </a:solidFill>
                <a:latin typeface="DIN Condensed Light" panose="020B0506040000020204" pitchFamily="34" charset="0"/>
                <a:ea typeface="DIN Condensed Light" panose="020B0506040000020204" pitchFamily="34" charset="0"/>
              </a:rPr>
              <a:t>recognize the value of a case and settle early when the right thing to do or work up aggressively if that will get the defendants’ attention</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14</a:t>
            </a:fld>
            <a:endParaRPr lang="en-US"/>
          </a:p>
        </p:txBody>
      </p:sp>
    </p:spTree>
    <p:extLst>
      <p:ext uri="{BB962C8B-B14F-4D97-AF65-F5344CB8AC3E}">
        <p14:creationId xmlns:p14="http://schemas.microsoft.com/office/powerpoint/2010/main" val="35756348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1DFC84-2625-4E8A-8CD9-1A04CC9CEA67}" type="slidenum">
              <a:rPr lang="en-US" smtClean="0"/>
              <a:t>15</a:t>
            </a:fld>
            <a:endParaRPr lang="en-US"/>
          </a:p>
        </p:txBody>
      </p:sp>
    </p:spTree>
    <p:extLst>
      <p:ext uri="{BB962C8B-B14F-4D97-AF65-F5344CB8AC3E}">
        <p14:creationId xmlns:p14="http://schemas.microsoft.com/office/powerpoint/2010/main" val="748798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91DFC84-2625-4E8A-8CD9-1A04CC9CEA67}" type="slidenum">
              <a:rPr lang="en-US" smtClean="0"/>
              <a:t>2</a:t>
            </a:fld>
            <a:endParaRPr lang="en-US"/>
          </a:p>
        </p:txBody>
      </p:sp>
    </p:spTree>
    <p:extLst>
      <p:ext uri="{BB962C8B-B14F-4D97-AF65-F5344CB8AC3E}">
        <p14:creationId xmlns:p14="http://schemas.microsoft.com/office/powerpoint/2010/main" val="2246160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t>The Company—generally the bigger the better and be very careful with taking cases against small Mom and Pop Companies. It is important no matter how good the case to have a company with sufficient assets to make the venture worthwhile.</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3</a:t>
            </a:fld>
            <a:endParaRPr lang="en-US"/>
          </a:p>
        </p:txBody>
      </p:sp>
    </p:spTree>
    <p:extLst>
      <p:ext uri="{BB962C8B-B14F-4D97-AF65-F5344CB8AC3E}">
        <p14:creationId xmlns:p14="http://schemas.microsoft.com/office/powerpoint/2010/main" val="2464556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t>Obviously if sexual assault with everything being equal is going to be worth more that verbal abuse, but everything is not always equal.  A jury and the law hold managing agents, officers and owners to a higher standard and may award more for verbal abuse than touching if the perpetrator is high up in the company.</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4</a:t>
            </a:fld>
            <a:endParaRPr lang="en-US"/>
          </a:p>
        </p:txBody>
      </p:sp>
    </p:spTree>
    <p:extLst>
      <p:ext uri="{BB962C8B-B14F-4D97-AF65-F5344CB8AC3E}">
        <p14:creationId xmlns:p14="http://schemas.microsoft.com/office/powerpoint/2010/main" val="2787841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The perpetrator—generally the higher up in the company the better—ideally owner of managing agent and if owner can go after personal assets.  The only time we try to settle sexual harassment cases is if the perp is owner or CEO, because there will usually be insensitive to keep settlements as quiet as they can given the new laws. </a:t>
            </a:r>
          </a:p>
          <a:p>
            <a:r>
              <a:rPr lang="en-US" dirty="0"/>
              <a:t>If not at least a supervisor there is no strict liability and you haver to prove notice</a:t>
            </a:r>
          </a:p>
          <a:p>
            <a:r>
              <a:rPr lang="en-US" dirty="0"/>
              <a:t> </a:t>
            </a:r>
          </a:p>
          <a:p>
            <a:r>
              <a:rPr lang="en-US" dirty="0"/>
              <a:t>With an owner or officer of the company if can prove sexual harassment should be able to just about automatically prove punitive damage</a:t>
            </a:r>
          </a:p>
          <a:p>
            <a:r>
              <a:rPr lang="en-US" dirty="0"/>
              <a:t> </a:t>
            </a:r>
          </a:p>
          <a:p>
            <a:r>
              <a:rPr lang="en-US" dirty="0"/>
              <a:t>The company won’t be able to solve their problem if the perpetrator is an owner of high up in the company they will be forced to get rid of or transfer plaintiff rather than the perpetrator and this is your opportunity to settle the cases pre-litigation for more than it is worth.</a:t>
            </a:r>
          </a:p>
        </p:txBody>
      </p:sp>
      <p:sp>
        <p:nvSpPr>
          <p:cNvPr id="4" name="Slide Number Placeholder 3"/>
          <p:cNvSpPr>
            <a:spLocks noGrp="1"/>
          </p:cNvSpPr>
          <p:nvPr>
            <p:ph type="sldNum" sz="quarter" idx="5"/>
          </p:nvPr>
        </p:nvSpPr>
        <p:spPr/>
        <p:txBody>
          <a:bodyPr/>
          <a:lstStyle/>
          <a:p>
            <a:fld id="{F91DFC84-2625-4E8A-8CD9-1A04CC9CEA67}" type="slidenum">
              <a:rPr lang="en-US" smtClean="0"/>
              <a:t>5</a:t>
            </a:fld>
            <a:endParaRPr lang="en-US"/>
          </a:p>
        </p:txBody>
      </p:sp>
    </p:spTree>
    <p:extLst>
      <p:ext uri="{BB962C8B-B14F-4D97-AF65-F5344CB8AC3E}">
        <p14:creationId xmlns:p14="http://schemas.microsoft.com/office/powerpoint/2010/main" val="2440918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818DB1"/>
                </a:solidFill>
                <a:latin typeface="DIN Condensed Light" panose="020B0506040000020204" pitchFamily="34" charset="0"/>
                <a:ea typeface="DIN Condensed Light" panose="020B0506040000020204" pitchFamily="34" charset="0"/>
              </a:rPr>
              <a:t>How long has the Plaintiff been employed?</a:t>
            </a:r>
          </a:p>
          <a:p>
            <a:r>
              <a:rPr lang="en-US" dirty="0">
                <a:solidFill>
                  <a:srgbClr val="818DB1"/>
                </a:solidFill>
                <a:latin typeface="DIN Condensed Light" panose="020B0506040000020204" pitchFamily="34" charset="0"/>
                <a:ea typeface="DIN Condensed Light" panose="020B0506040000020204" pitchFamily="34" charset="0"/>
              </a:rPr>
              <a:t>Generally long time employees, if you can still find any are going to make better plaintiffs and receive more sympathy from a jury and even from the company itself if it perceives that the Plaintiff is a good, loyal employee.</a:t>
            </a:r>
          </a:p>
          <a:p>
            <a:endParaRPr lang="en-US" dirty="0"/>
          </a:p>
          <a:p>
            <a:pPr defTabSz="931637">
              <a:defRPr/>
            </a:pPr>
            <a:r>
              <a:rPr lang="en-US" dirty="0">
                <a:solidFill>
                  <a:srgbClr val="818DB1"/>
                </a:solidFill>
                <a:latin typeface="DIN Condensed Light" panose="020B0506040000020204" pitchFamily="34" charset="0"/>
                <a:ea typeface="DIN Condensed Light" panose="020B0506040000020204" pitchFamily="34" charset="0"/>
              </a:rPr>
              <a:t>Defendants love to characterize offers based on how much money plaintiffs are earning if they are low wage earners,  “We are offering 50K that is two years salary.  Of course if the plaintiff earns more than 100K a year, the defendants manage to come up with a different way to evaluate offers.</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6</a:t>
            </a:fld>
            <a:endParaRPr lang="en-US"/>
          </a:p>
        </p:txBody>
      </p:sp>
    </p:spTree>
    <p:extLst>
      <p:ext uri="{BB962C8B-B14F-4D97-AF65-F5344CB8AC3E}">
        <p14:creationId xmlns:p14="http://schemas.microsoft.com/office/powerpoint/2010/main" val="1215354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solidFill>
                  <a:srgbClr val="818DB1"/>
                </a:solidFill>
                <a:latin typeface="DIN Condensed Light" panose="020B0506040000020204" pitchFamily="34" charset="0"/>
                <a:ea typeface="DIN Condensed Light" panose="020B0506040000020204" pitchFamily="34" charset="0"/>
              </a:rPr>
              <a:t>We are comfortable representing plaintiffs with significant pre-existing conditions, but not everyone is:  However if Plaintiff is monetarily and/or emotionally attached and needing a job, generally the case will be worth more because damages will be greater.  The sexual harassment will have more of an effect on them, especially if they were sexually harassed as a child, which they often are. Of course, no matter the nature of the vulnerability the  defense will try to claim that Plaintiff’s damages are preexisting.  This is why we will usually get a report from a psychologist or psychiatrist when sending a demand letter.</a:t>
            </a:r>
          </a:p>
          <a:p>
            <a:pPr defTabSz="931637">
              <a:defRPr/>
            </a:pPr>
            <a:endParaRPr lang="en-US" dirty="0">
              <a:solidFill>
                <a:srgbClr val="818DB1"/>
              </a:solidFill>
              <a:latin typeface="DIN Condensed Light" panose="020B0506040000020204" pitchFamily="34" charset="0"/>
              <a:ea typeface="DIN Condensed Light" panose="020B0506040000020204" pitchFamily="34" charset="0"/>
            </a:endParaRPr>
          </a:p>
          <a:p>
            <a:pPr defTabSz="931637">
              <a:defRPr/>
            </a:pPr>
            <a:r>
              <a:rPr lang="en-US" dirty="0">
                <a:solidFill>
                  <a:srgbClr val="818DB1"/>
                </a:solidFill>
              </a:rPr>
              <a:t>Has the Plaintiff actually received treatment </a:t>
            </a:r>
          </a:p>
          <a:p>
            <a:pPr defTabSz="931637">
              <a:defRPr/>
            </a:pPr>
            <a:endParaRPr lang="en-US" dirty="0">
              <a:solidFill>
                <a:srgbClr val="818DB1"/>
              </a:solidFill>
              <a:latin typeface="DIN Condensed Light" panose="020B0506040000020204" pitchFamily="34" charset="0"/>
              <a:ea typeface="DIN Condensed Light" panose="020B0506040000020204" pitchFamily="34" charset="0"/>
            </a:endParaRP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7</a:t>
            </a:fld>
            <a:endParaRPr lang="en-US"/>
          </a:p>
        </p:txBody>
      </p:sp>
    </p:spTree>
    <p:extLst>
      <p:ext uri="{BB962C8B-B14F-4D97-AF65-F5344CB8AC3E}">
        <p14:creationId xmlns:p14="http://schemas.microsoft.com/office/powerpoint/2010/main" val="3709779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818DB1"/>
                </a:solidFill>
                <a:latin typeface="DIN Condensed Light" panose="020B0506040000020204" pitchFamily="34" charset="0"/>
                <a:ea typeface="DIN Condensed Light" panose="020B0506040000020204" pitchFamily="34" charset="0"/>
              </a:rPr>
              <a:t>A General Liability Insurance Policy (CGL) will almost never cover sexual harassment.  </a:t>
            </a:r>
          </a:p>
          <a:p>
            <a:r>
              <a:rPr lang="en-US" dirty="0">
                <a:solidFill>
                  <a:srgbClr val="818DB1"/>
                </a:solidFill>
                <a:latin typeface="DIN Condensed Light" panose="020B0506040000020204" pitchFamily="34" charset="0"/>
                <a:ea typeface="DIN Condensed Light" panose="020B0506040000020204" pitchFamily="34" charset="0"/>
              </a:rPr>
              <a:t>		Your client will often tell you that the company will definitely have insurance but they are almost always referring to a CGL policy</a:t>
            </a:r>
          </a:p>
          <a:p>
            <a:r>
              <a:rPr lang="en-US" dirty="0">
                <a:solidFill>
                  <a:srgbClr val="818DB1"/>
                </a:solidFill>
                <a:latin typeface="DIN Condensed Light" panose="020B0506040000020204" pitchFamily="34" charset="0"/>
                <a:ea typeface="DIN Condensed Light" panose="020B0506040000020204" pitchFamily="34" charset="0"/>
              </a:rPr>
              <a:t> </a:t>
            </a:r>
          </a:p>
          <a:p>
            <a:r>
              <a:rPr lang="en-US" dirty="0">
                <a:solidFill>
                  <a:srgbClr val="818DB1"/>
                </a:solidFill>
                <a:latin typeface="DIN Condensed Light" panose="020B0506040000020204" pitchFamily="34" charset="0"/>
                <a:ea typeface="DIN Condensed Light" panose="020B0506040000020204" pitchFamily="34" charset="0"/>
              </a:rPr>
              <a:t>	An EPLI policy does cover sexual harassment, but the premiums are expensive so a lot of companies won’t buy it.  It costs usually about 500 to 1K premium per employee so many smaller companies won’t buy it</a:t>
            </a:r>
          </a:p>
          <a:p>
            <a:r>
              <a:rPr lang="en-US" dirty="0">
                <a:solidFill>
                  <a:srgbClr val="818DB1"/>
                </a:solidFill>
                <a:latin typeface="DIN Condensed Light" panose="020B0506040000020204" pitchFamily="34" charset="0"/>
                <a:ea typeface="DIN Condensed Light" panose="020B0506040000020204" pitchFamily="34" charset="0"/>
              </a:rPr>
              <a:t>	Although You usually better off with insurance, sometimes it is a hinderance, because the defendant insurance company will wont the defendant to pay and the defendant will want the insurance company to pay.  It is almost always worth it to go to a mediation and have the companies enter in to a game of chicken to see who will pay for the loss.  In the short run this may deter a settlement but in the end most EPLI carries will do what the company wants them to do or at least something close to it.</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8</a:t>
            </a:fld>
            <a:endParaRPr lang="en-US"/>
          </a:p>
        </p:txBody>
      </p:sp>
    </p:spTree>
    <p:extLst>
      <p:ext uri="{BB962C8B-B14F-4D97-AF65-F5344CB8AC3E}">
        <p14:creationId xmlns:p14="http://schemas.microsoft.com/office/powerpoint/2010/main" val="3709086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37">
              <a:defRPr/>
            </a:pPr>
            <a:r>
              <a:rPr lang="en-US" dirty="0"/>
              <a:t>Credibility of Plaintiff. This may very well be the most important factor.  A credible client will always do better than one that struggles with the truth or exaggerates.  </a:t>
            </a:r>
          </a:p>
          <a:p>
            <a:endParaRPr lang="en-US" dirty="0"/>
          </a:p>
          <a:p>
            <a:pPr defTabSz="931637">
              <a:defRPr/>
            </a:pPr>
            <a:r>
              <a:rPr lang="en-US" dirty="0">
                <a:solidFill>
                  <a:srgbClr val="818DB1"/>
                </a:solidFill>
                <a:latin typeface="DIN Condensed Light" panose="020B0506040000020204" pitchFamily="34" charset="0"/>
                <a:ea typeface="DIN Condensed Light" panose="020B0506040000020204" pitchFamily="34" charset="0"/>
              </a:rPr>
              <a:t>Will the facts make a trier of the fact angry.  I have always felt that the value of sexual harassment cases comes more  from whether a jury or even an arbitrator gets angry rather than the nature of Plaintiff’s damages.</a:t>
            </a:r>
          </a:p>
          <a:p>
            <a:endParaRPr lang="en-US" dirty="0"/>
          </a:p>
        </p:txBody>
      </p:sp>
      <p:sp>
        <p:nvSpPr>
          <p:cNvPr id="4" name="Slide Number Placeholder 3"/>
          <p:cNvSpPr>
            <a:spLocks noGrp="1"/>
          </p:cNvSpPr>
          <p:nvPr>
            <p:ph type="sldNum" sz="quarter" idx="5"/>
          </p:nvPr>
        </p:nvSpPr>
        <p:spPr/>
        <p:txBody>
          <a:bodyPr/>
          <a:lstStyle/>
          <a:p>
            <a:fld id="{F91DFC84-2625-4E8A-8CD9-1A04CC9CEA67}" type="slidenum">
              <a:rPr lang="en-US" smtClean="0"/>
              <a:t>9</a:t>
            </a:fld>
            <a:endParaRPr lang="en-US"/>
          </a:p>
        </p:txBody>
      </p:sp>
    </p:spTree>
    <p:extLst>
      <p:ext uri="{BB962C8B-B14F-4D97-AF65-F5344CB8AC3E}">
        <p14:creationId xmlns:p14="http://schemas.microsoft.com/office/powerpoint/2010/main" val="388858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180815-4BC3-490E-9EFA-7A498CAE3F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CD28E29-D267-463B-8561-A3550C34FD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21E31C3-2852-4D30-9096-C7F6D654476F}"/>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5" name="Footer Placeholder 4">
            <a:extLst>
              <a:ext uri="{FF2B5EF4-FFF2-40B4-BE49-F238E27FC236}">
                <a16:creationId xmlns:a16="http://schemas.microsoft.com/office/drawing/2014/main" xmlns="" id="{5910495E-EAA2-4138-956C-61F945599B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3AD956B-8F94-4A76-A57C-7D418D2B7BF1}"/>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327217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8995C5-C235-4D7B-8C4D-53A46BCD78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47E59652-B886-4B76-97AC-1C7C071A11F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7FE0127-FE4E-415E-9D88-0666727AC458}"/>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5" name="Footer Placeholder 4">
            <a:extLst>
              <a:ext uri="{FF2B5EF4-FFF2-40B4-BE49-F238E27FC236}">
                <a16:creationId xmlns:a16="http://schemas.microsoft.com/office/drawing/2014/main" xmlns="" id="{301EF5D2-1BC2-432A-A6D5-E5E3ECE21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F1E1420-11A1-41F3-81A8-709535736603}"/>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29753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7BF6162-5905-44B4-BF92-6D5D363ADD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6DE37C2-CD8D-45F3-8547-191C687595E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B3AAA4-40D1-4DD9-B2BF-0B9AC0F2BA2F}"/>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5" name="Footer Placeholder 4">
            <a:extLst>
              <a:ext uri="{FF2B5EF4-FFF2-40B4-BE49-F238E27FC236}">
                <a16:creationId xmlns:a16="http://schemas.microsoft.com/office/drawing/2014/main" xmlns="" id="{8754920D-FDC9-4958-8B37-92B434FAB0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19AB8CA-E72C-485E-AA2E-F6DE5735FB8D}"/>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526434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355558-AFFC-48A1-853F-965EEA570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82EAD36-704F-4C8F-A014-70B2DB4E65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4B2D52B-7B6E-4DAF-9FD3-03E784ED466E}"/>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5" name="Footer Placeholder 4">
            <a:extLst>
              <a:ext uri="{FF2B5EF4-FFF2-40B4-BE49-F238E27FC236}">
                <a16:creationId xmlns:a16="http://schemas.microsoft.com/office/drawing/2014/main" xmlns="" id="{AFED15E4-3F4A-427D-86AF-0233F2FA6A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57C6056-545A-47EA-A129-19D3C67466A3}"/>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427535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3E161F-6C9B-4C7E-8689-18C4612D7C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D255847-B044-4B2F-B3FD-E45AFFDDB2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3BF66DF-0193-4F04-81E9-80D34FD87A73}"/>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5" name="Footer Placeholder 4">
            <a:extLst>
              <a:ext uri="{FF2B5EF4-FFF2-40B4-BE49-F238E27FC236}">
                <a16:creationId xmlns:a16="http://schemas.microsoft.com/office/drawing/2014/main" xmlns="" id="{EB5DD5D4-AACD-4B3C-A2C7-E770B4EA2E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EE27241-72A7-444E-B2B7-5C3A59F01D49}"/>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12706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C4F60D-2507-405E-A675-63EDEEA57E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AFDADD9-CBC8-4C21-8A91-7F9C513C10B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DC4F94B-5DF2-4BDF-B971-2BE2AC2741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2CBAEE1-CBAD-4ED9-B851-BF49F13AA556}"/>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6" name="Footer Placeholder 5">
            <a:extLst>
              <a:ext uri="{FF2B5EF4-FFF2-40B4-BE49-F238E27FC236}">
                <a16:creationId xmlns:a16="http://schemas.microsoft.com/office/drawing/2014/main" xmlns="" id="{A0D149FE-F5BA-44B8-8064-C224F0634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91DFA4-AA86-40CB-BAD6-65720CA7BE4A}"/>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2573592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575E4-9B02-4FD2-BEE8-92577D88FD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6C6B42D-C528-4DE8-ABF6-6456D7830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B23A102-1F28-408C-BA2B-FE9529FCFB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4E1E63B-9FFD-43AF-9A70-9272167999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B1C9FDE-A827-40EE-B52F-8386D2BD69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B9EA6AA-4934-432D-9041-5A3B5DB4C1CE}"/>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8" name="Footer Placeholder 7">
            <a:extLst>
              <a:ext uri="{FF2B5EF4-FFF2-40B4-BE49-F238E27FC236}">
                <a16:creationId xmlns:a16="http://schemas.microsoft.com/office/drawing/2014/main" xmlns="" id="{74A56D07-AEF7-4804-AB14-B6E3F38302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24E9A67B-C1B4-48E9-8D93-C7B530A9A942}"/>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48736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4BF4D5-B4B7-4E58-918F-C5A7EF3CCC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9927AAF-DE12-421B-9C2F-42E8776FDE13}"/>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4" name="Footer Placeholder 3">
            <a:extLst>
              <a:ext uri="{FF2B5EF4-FFF2-40B4-BE49-F238E27FC236}">
                <a16:creationId xmlns:a16="http://schemas.microsoft.com/office/drawing/2014/main" xmlns="" id="{6CF3FB57-7257-4048-8960-016D9DDB3B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FD923B9-4ABC-4D36-8D8A-7D5CDD6E0BF3}"/>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395170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BB26ABE-930E-49FA-9F5D-06A98658797B}"/>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3" name="Footer Placeholder 2">
            <a:extLst>
              <a:ext uri="{FF2B5EF4-FFF2-40B4-BE49-F238E27FC236}">
                <a16:creationId xmlns:a16="http://schemas.microsoft.com/office/drawing/2014/main" xmlns="" id="{F05AB049-96F1-488D-B8E2-BBA5C8A5B0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8073FED-EC7D-4CAC-90B1-7F072F981031}"/>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111054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AD08EE-A4A2-4AA3-B6D5-A2CF42ABB0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F28EDA-4706-4E24-9099-FC4DF91221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FEC23AF-B842-4692-ABAC-E486483BF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297C1FC-7123-477D-9764-BCA817F4162C}"/>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6" name="Footer Placeholder 5">
            <a:extLst>
              <a:ext uri="{FF2B5EF4-FFF2-40B4-BE49-F238E27FC236}">
                <a16:creationId xmlns:a16="http://schemas.microsoft.com/office/drawing/2014/main" xmlns="" id="{C13FCD4E-FFA2-41B7-B972-922284273D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370970F-63BD-490F-A6E7-5753C98E2481}"/>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2229373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7F7109-AC74-435A-94BA-BEE03543AE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25E7E41-2D1F-4052-80C6-6D1A9C52C0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EBC7290-D03C-48E1-A9A0-15087305ED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E5030EC-226C-4A18-A75F-61F1876D11D4}"/>
              </a:ext>
            </a:extLst>
          </p:cNvPr>
          <p:cNvSpPr>
            <a:spLocks noGrp="1"/>
          </p:cNvSpPr>
          <p:nvPr>
            <p:ph type="dt" sz="half" idx="10"/>
          </p:nvPr>
        </p:nvSpPr>
        <p:spPr/>
        <p:txBody>
          <a:bodyPr/>
          <a:lstStyle/>
          <a:p>
            <a:fld id="{7B16A8DF-9B75-4317-A865-56FCB6FF5918}" type="datetimeFigureOut">
              <a:rPr lang="en-US" smtClean="0"/>
              <a:t>3/11/2019</a:t>
            </a:fld>
            <a:endParaRPr lang="en-US"/>
          </a:p>
        </p:txBody>
      </p:sp>
      <p:sp>
        <p:nvSpPr>
          <p:cNvPr id="6" name="Footer Placeholder 5">
            <a:extLst>
              <a:ext uri="{FF2B5EF4-FFF2-40B4-BE49-F238E27FC236}">
                <a16:creationId xmlns:a16="http://schemas.microsoft.com/office/drawing/2014/main" xmlns="" id="{06B447AC-EA9B-4889-82C2-15AE828A83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9FC097-915D-4001-A4A6-8D36F99CA013}"/>
              </a:ext>
            </a:extLst>
          </p:cNvPr>
          <p:cNvSpPr>
            <a:spLocks noGrp="1"/>
          </p:cNvSpPr>
          <p:nvPr>
            <p:ph type="sldNum" sz="quarter" idx="12"/>
          </p:nvPr>
        </p:nvSpPr>
        <p:spPr/>
        <p:txBody>
          <a:bodyPr/>
          <a:lstStyle/>
          <a:p>
            <a:fld id="{3AA53D36-45CB-44FB-9A36-63FD9B04D904}" type="slidenum">
              <a:rPr lang="en-US" smtClean="0"/>
              <a:t>‹#›</a:t>
            </a:fld>
            <a:endParaRPr lang="en-US"/>
          </a:p>
        </p:txBody>
      </p:sp>
    </p:spTree>
    <p:extLst>
      <p:ext uri="{BB962C8B-B14F-4D97-AF65-F5344CB8AC3E}">
        <p14:creationId xmlns:p14="http://schemas.microsoft.com/office/powerpoint/2010/main" val="284330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76242B00-D797-4DC6-93F8-67D5B36993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149B310-4CC1-43E2-A36C-AECF39B9CA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A1B76C7-6FB8-4A17-9C44-599188827F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6A8DF-9B75-4317-A865-56FCB6FF5918}" type="datetimeFigureOut">
              <a:rPr lang="en-US" smtClean="0"/>
              <a:t>3/11/2019</a:t>
            </a:fld>
            <a:endParaRPr lang="en-US"/>
          </a:p>
        </p:txBody>
      </p:sp>
      <p:sp>
        <p:nvSpPr>
          <p:cNvPr id="5" name="Footer Placeholder 4">
            <a:extLst>
              <a:ext uri="{FF2B5EF4-FFF2-40B4-BE49-F238E27FC236}">
                <a16:creationId xmlns:a16="http://schemas.microsoft.com/office/drawing/2014/main" xmlns="" id="{CC58DA60-7E82-4E2B-8B48-576AD004A4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D1034BC-B09A-42D4-9C9A-65BBFA7DCF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53D36-45CB-44FB-9A36-63FD9B04D904}" type="slidenum">
              <a:rPr lang="en-US" smtClean="0"/>
              <a:t>‹#›</a:t>
            </a:fld>
            <a:endParaRPr lang="en-US"/>
          </a:p>
        </p:txBody>
      </p:sp>
    </p:spTree>
    <p:extLst>
      <p:ext uri="{BB962C8B-B14F-4D97-AF65-F5344CB8AC3E}">
        <p14:creationId xmlns:p14="http://schemas.microsoft.com/office/powerpoint/2010/main" val="3014084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79EB8A4-AADB-444D-B269-42122E0CBA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12559"/>
            <a:ext cx="6884583" cy="6884583"/>
          </a:xfrm>
          <a:prstGeom prst="rect">
            <a:avLst/>
          </a:prstGeom>
        </p:spPr>
      </p:pic>
      <p:sp>
        <p:nvSpPr>
          <p:cNvPr id="8" name="TextBox 7">
            <a:extLst>
              <a:ext uri="{FF2B5EF4-FFF2-40B4-BE49-F238E27FC236}">
                <a16:creationId xmlns:a16="http://schemas.microsoft.com/office/drawing/2014/main" xmlns="" id="{5D1DD189-07DF-4094-B8E8-39AADEE7E333}"/>
              </a:ext>
            </a:extLst>
          </p:cNvPr>
          <p:cNvSpPr txBox="1"/>
          <p:nvPr/>
        </p:nvSpPr>
        <p:spPr>
          <a:xfrm>
            <a:off x="9648092" y="6426995"/>
            <a:ext cx="2543908" cy="307777"/>
          </a:xfrm>
          <a:prstGeom prst="rect">
            <a:avLst/>
          </a:prstGeom>
          <a:noFill/>
        </p:spPr>
        <p:txBody>
          <a:bodyPr wrap="square" rtlCol="0">
            <a:spAutoFit/>
          </a:bodyPr>
          <a:lstStyle/>
          <a:p>
            <a:r>
              <a:rPr lang="en-US" sz="1400" dirty="0">
                <a:solidFill>
                  <a:srgbClr val="3A3455"/>
                </a:solidFill>
                <a:latin typeface="Arial Narrow" panose="020B0606020202030204" pitchFamily="34" charset="0"/>
                <a:cs typeface="HELVETICA" panose="020B0604020202020204" pitchFamily="34" charset="0"/>
              </a:rPr>
              <a:t>WWW.WMLAWYERS.COM</a:t>
            </a:r>
          </a:p>
        </p:txBody>
      </p:sp>
      <p:sp>
        <p:nvSpPr>
          <p:cNvPr id="3" name="Rectangle 2">
            <a:extLst>
              <a:ext uri="{FF2B5EF4-FFF2-40B4-BE49-F238E27FC236}">
                <a16:creationId xmlns:a16="http://schemas.microsoft.com/office/drawing/2014/main" xmlns="" id="{750A674D-7E72-4B6C-9EA0-1426C5EF4D36}"/>
              </a:ext>
            </a:extLst>
          </p:cNvPr>
          <p:cNvSpPr/>
          <p:nvPr/>
        </p:nvSpPr>
        <p:spPr>
          <a:xfrm>
            <a:off x="0" y="0"/>
            <a:ext cx="7133495"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19FA858-42C8-407D-BC6B-86F8B3DE9462}"/>
              </a:ext>
            </a:extLst>
          </p:cNvPr>
          <p:cNvSpPr txBox="1"/>
          <p:nvPr/>
        </p:nvSpPr>
        <p:spPr>
          <a:xfrm>
            <a:off x="250372" y="1473299"/>
            <a:ext cx="6645378" cy="1600438"/>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Recognizing and Increasing the </a:t>
            </a:r>
          </a:p>
          <a:p>
            <a:r>
              <a:rPr lang="en-US" sz="4000" dirty="0">
                <a:solidFill>
                  <a:srgbClr val="818DB1"/>
                </a:solidFill>
                <a:latin typeface="DIN Condensed Light" panose="020B0506040000020204" pitchFamily="34" charset="0"/>
                <a:ea typeface="DIN Condensed Light" panose="020B0506040000020204" pitchFamily="34" charset="0"/>
              </a:rPr>
              <a:t>Value of Sexual Harassment Cases</a:t>
            </a:r>
          </a:p>
          <a:p>
            <a:endParaRPr lang="en-US" dirty="0"/>
          </a:p>
        </p:txBody>
      </p:sp>
      <p:sp>
        <p:nvSpPr>
          <p:cNvPr id="6" name="TextBox 5">
            <a:extLst>
              <a:ext uri="{FF2B5EF4-FFF2-40B4-BE49-F238E27FC236}">
                <a16:creationId xmlns:a16="http://schemas.microsoft.com/office/drawing/2014/main" xmlns="" id="{2B79BE4E-61E7-470D-8BEF-92D93FF37923}"/>
              </a:ext>
            </a:extLst>
          </p:cNvPr>
          <p:cNvSpPr txBox="1"/>
          <p:nvPr/>
        </p:nvSpPr>
        <p:spPr>
          <a:xfrm>
            <a:off x="250372" y="3962400"/>
            <a:ext cx="6302828" cy="1508105"/>
          </a:xfrm>
          <a:prstGeom prst="rect">
            <a:avLst/>
          </a:prstGeom>
          <a:noFill/>
        </p:spPr>
        <p:txBody>
          <a:bodyPr wrap="square" rtlCol="0">
            <a:spAutoFit/>
          </a:bodyPr>
          <a:lstStyle/>
          <a:p>
            <a:r>
              <a:rPr lang="en-US" sz="2400" dirty="0">
                <a:solidFill>
                  <a:srgbClr val="818DB1"/>
                </a:solidFill>
                <a:latin typeface="DIN Condensed Light" panose="020B0506040000020204" pitchFamily="34" charset="0"/>
                <a:ea typeface="DIN Condensed Light" panose="020B0506040000020204" pitchFamily="34" charset="0"/>
              </a:rPr>
              <a:t>John D. Winer</a:t>
            </a:r>
          </a:p>
          <a:p>
            <a:r>
              <a:rPr lang="en-US" sz="2400" dirty="0">
                <a:solidFill>
                  <a:srgbClr val="818DB1"/>
                </a:solidFill>
                <a:latin typeface="DIN Condensed Light" panose="020B0506040000020204" pitchFamily="34" charset="0"/>
                <a:ea typeface="DIN Condensed Light" panose="020B0506040000020204" pitchFamily="34" charset="0"/>
              </a:rPr>
              <a:t>Winer, McKenna, Burritt &amp; Tillis LLP</a:t>
            </a:r>
          </a:p>
          <a:p>
            <a:r>
              <a:rPr lang="en-US" sz="2000" dirty="0">
                <a:solidFill>
                  <a:srgbClr val="818DB1"/>
                </a:solidFill>
                <a:latin typeface="DIN Condensed Light" panose="020B0506040000020204" pitchFamily="34" charset="0"/>
                <a:ea typeface="DIN Condensed Light" panose="020B0506040000020204" pitchFamily="34" charset="0"/>
              </a:rPr>
              <a:t>www.wmlawyers.com</a:t>
            </a:r>
          </a:p>
          <a:p>
            <a:r>
              <a:rPr lang="en-US" sz="2400" dirty="0">
                <a:solidFill>
                  <a:srgbClr val="818DB1"/>
                </a:solidFill>
                <a:latin typeface="DIN Condensed Light" panose="020B0506040000020204" pitchFamily="34" charset="0"/>
                <a:ea typeface="DIN Condensed Light" panose="020B0506040000020204" pitchFamily="34" charset="0"/>
              </a:rPr>
              <a:t>March 8, 2019</a:t>
            </a:r>
          </a:p>
        </p:txBody>
      </p:sp>
    </p:spTree>
    <p:extLst>
      <p:ext uri="{BB962C8B-B14F-4D97-AF65-F5344CB8AC3E}">
        <p14:creationId xmlns:p14="http://schemas.microsoft.com/office/powerpoint/2010/main" val="3275235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xmlns="" id="{4BA642C3-F0C1-46F6-81E9-C47CE9832156}"/>
              </a:ext>
            </a:extLst>
          </p:cNvPr>
          <p:cNvGrpSpPr/>
          <p:nvPr/>
        </p:nvGrpSpPr>
        <p:grpSpPr>
          <a:xfrm>
            <a:off x="0" y="325916"/>
            <a:ext cx="12192000" cy="1006611"/>
            <a:chOff x="0" y="325916"/>
            <a:chExt cx="12192000" cy="1006611"/>
          </a:xfrm>
        </p:grpSpPr>
        <p:sp>
          <p:nvSpPr>
            <p:cNvPr id="3" name="Rectangle 2">
              <a:extLst>
                <a:ext uri="{FF2B5EF4-FFF2-40B4-BE49-F238E27FC236}">
                  <a16:creationId xmlns:a16="http://schemas.microsoft.com/office/drawing/2014/main" xmlns="" id="{750A674D-7E72-4B6C-9EA0-1426C5EF4D36}"/>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19FA858-42C8-407D-BC6B-86F8B3DE9462}"/>
                </a:ext>
              </a:extLst>
            </p:cNvPr>
            <p:cNvSpPr txBox="1"/>
            <p:nvPr/>
          </p:nvSpPr>
          <p:spPr>
            <a:xfrm>
              <a:off x="250371" y="325916"/>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INCREASING THE VALUE</a:t>
              </a:r>
            </a:p>
          </p:txBody>
        </p:sp>
      </p:grpSp>
      <p:sp>
        <p:nvSpPr>
          <p:cNvPr id="4" name="TextBox 3">
            <a:extLst>
              <a:ext uri="{FF2B5EF4-FFF2-40B4-BE49-F238E27FC236}">
                <a16:creationId xmlns:a16="http://schemas.microsoft.com/office/drawing/2014/main" xmlns="" id="{9E521C08-7890-46EC-BE5F-7FA09D6D5681}"/>
              </a:ext>
            </a:extLst>
          </p:cNvPr>
          <p:cNvSpPr txBox="1"/>
          <p:nvPr/>
        </p:nvSpPr>
        <p:spPr>
          <a:xfrm>
            <a:off x="1049965" y="2053137"/>
            <a:ext cx="5965370" cy="2862322"/>
          </a:xfrm>
          <a:prstGeom prst="rect">
            <a:avLst/>
          </a:prstGeom>
          <a:noFill/>
        </p:spPr>
        <p:txBody>
          <a:bodyPr wrap="square" rtlCol="0">
            <a:spAutoFit/>
          </a:bodyPr>
          <a:lstStyle/>
          <a:p>
            <a:pPr marL="514350" indent="-514350">
              <a:buFont typeface="+mj-lt"/>
              <a:buAutoNum type="arabicPeriod"/>
            </a:pPr>
            <a:r>
              <a:rPr lang="en-US" sz="3000" dirty="0">
                <a:solidFill>
                  <a:srgbClr val="554F6F"/>
                </a:solidFill>
                <a:latin typeface="Arial Narrow" panose="020B0606020202030204" pitchFamily="34" charset="0"/>
              </a:rPr>
              <a:t>Collect the Documentation</a:t>
            </a:r>
          </a:p>
          <a:p>
            <a:pPr marL="514350" indent="-514350">
              <a:buFont typeface="+mj-lt"/>
              <a:buAutoNum type="arabicPeriod"/>
            </a:pPr>
            <a:r>
              <a:rPr lang="en-US" sz="3000" dirty="0">
                <a:solidFill>
                  <a:srgbClr val="554F6F"/>
                </a:solidFill>
                <a:latin typeface="Arial Narrow" panose="020B0606020202030204" pitchFamily="34" charset="0"/>
              </a:rPr>
              <a:t>Psych Evaluation</a:t>
            </a:r>
          </a:p>
          <a:p>
            <a:pPr marL="514350" indent="-514350">
              <a:buFont typeface="+mj-lt"/>
              <a:buAutoNum type="arabicPeriod"/>
            </a:pPr>
            <a:r>
              <a:rPr lang="en-US" sz="3000" dirty="0">
                <a:solidFill>
                  <a:srgbClr val="554F6F"/>
                </a:solidFill>
                <a:latin typeface="Arial Narrow" panose="020B0606020202030204" pitchFamily="34" charset="0"/>
              </a:rPr>
              <a:t>Discovery</a:t>
            </a:r>
          </a:p>
          <a:p>
            <a:pPr marL="514350" indent="-514350">
              <a:buFont typeface="+mj-lt"/>
              <a:buAutoNum type="arabicPeriod"/>
            </a:pPr>
            <a:r>
              <a:rPr lang="en-US" sz="3000" dirty="0">
                <a:solidFill>
                  <a:srgbClr val="554F6F"/>
                </a:solidFill>
                <a:latin typeface="Arial Narrow" panose="020B0606020202030204" pitchFamily="34" charset="0"/>
              </a:rPr>
              <a:t>Look for Priors</a:t>
            </a:r>
          </a:p>
          <a:p>
            <a:pPr marL="514350" indent="-514350">
              <a:buFont typeface="+mj-lt"/>
              <a:buAutoNum type="arabicPeriod"/>
            </a:pPr>
            <a:r>
              <a:rPr lang="en-US" sz="3000" dirty="0">
                <a:solidFill>
                  <a:srgbClr val="554F6F"/>
                </a:solidFill>
                <a:latin typeface="Arial Narrow" panose="020B0606020202030204" pitchFamily="34" charset="0"/>
              </a:rPr>
              <a:t>Keep Plaintiff Employed</a:t>
            </a:r>
          </a:p>
          <a:p>
            <a:pPr marL="514350" indent="-514350">
              <a:buFont typeface="+mj-lt"/>
              <a:buAutoNum type="arabicPeriod"/>
            </a:pPr>
            <a:r>
              <a:rPr lang="en-US" sz="3000" dirty="0">
                <a:solidFill>
                  <a:srgbClr val="554F6F"/>
                </a:solidFill>
                <a:latin typeface="Arial Narrow" panose="020B0606020202030204" pitchFamily="34" charset="0"/>
              </a:rPr>
              <a:t>Recognize the Value</a:t>
            </a:r>
          </a:p>
        </p:txBody>
      </p:sp>
      <p:sp>
        <p:nvSpPr>
          <p:cNvPr id="11" name="TextBox 10">
            <a:extLst>
              <a:ext uri="{FF2B5EF4-FFF2-40B4-BE49-F238E27FC236}">
                <a16:creationId xmlns:a16="http://schemas.microsoft.com/office/drawing/2014/main" xmlns="" id="{E5618A55-2D50-4A6E-860C-603711B2B901}"/>
              </a:ext>
            </a:extLst>
          </p:cNvPr>
          <p:cNvSpPr txBox="1"/>
          <p:nvPr/>
        </p:nvSpPr>
        <p:spPr>
          <a:xfrm>
            <a:off x="9722498" y="6251511"/>
            <a:ext cx="2469501"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spTree>
    <p:extLst>
      <p:ext uri="{BB962C8B-B14F-4D97-AF65-F5344CB8AC3E}">
        <p14:creationId xmlns:p14="http://schemas.microsoft.com/office/powerpoint/2010/main" val="408886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xmlns="" id="{34167949-9C62-488C-AB0B-C8C8B630E343}"/>
              </a:ext>
            </a:extLst>
          </p:cNvPr>
          <p:cNvSpPr txBox="1"/>
          <p:nvPr/>
        </p:nvSpPr>
        <p:spPr>
          <a:xfrm>
            <a:off x="10011747" y="6270171"/>
            <a:ext cx="2180252"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3" name="Group 12">
            <a:extLst>
              <a:ext uri="{FF2B5EF4-FFF2-40B4-BE49-F238E27FC236}">
                <a16:creationId xmlns:a16="http://schemas.microsoft.com/office/drawing/2014/main" xmlns="" id="{0983296B-8C5D-4214-88F1-D13B535148A7}"/>
              </a:ext>
            </a:extLst>
          </p:cNvPr>
          <p:cNvGrpSpPr/>
          <p:nvPr/>
        </p:nvGrpSpPr>
        <p:grpSpPr>
          <a:xfrm>
            <a:off x="0" y="325916"/>
            <a:ext cx="12192000" cy="1006611"/>
            <a:chOff x="0" y="325916"/>
            <a:chExt cx="12192000" cy="1006611"/>
          </a:xfrm>
        </p:grpSpPr>
        <p:sp>
          <p:nvSpPr>
            <p:cNvPr id="14" name="Rectangle 13">
              <a:extLst>
                <a:ext uri="{FF2B5EF4-FFF2-40B4-BE49-F238E27FC236}">
                  <a16:creationId xmlns:a16="http://schemas.microsoft.com/office/drawing/2014/main" xmlns="" id="{F3981C0A-8EF9-4E32-82B2-B18DD169E5A1}"/>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ABC23526-CE96-4A21-B12D-784813EC3DA0}"/>
                </a:ext>
              </a:extLst>
            </p:cNvPr>
            <p:cNvSpPr txBox="1"/>
            <p:nvPr/>
          </p:nvSpPr>
          <p:spPr>
            <a:xfrm>
              <a:off x="250371" y="325916"/>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INCREASING THE VALUE</a:t>
              </a:r>
            </a:p>
          </p:txBody>
        </p:sp>
      </p:grpSp>
      <p:sp>
        <p:nvSpPr>
          <p:cNvPr id="16" name="TextBox 15">
            <a:extLst>
              <a:ext uri="{FF2B5EF4-FFF2-40B4-BE49-F238E27FC236}">
                <a16:creationId xmlns:a16="http://schemas.microsoft.com/office/drawing/2014/main" xmlns="" id="{F2CA1AD3-9283-4C0D-B01C-686903604D93}"/>
              </a:ext>
            </a:extLst>
          </p:cNvPr>
          <p:cNvSpPr txBox="1"/>
          <p:nvPr/>
        </p:nvSpPr>
        <p:spPr>
          <a:xfrm>
            <a:off x="6465966" y="1402240"/>
            <a:ext cx="2678032"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Text Messages</a:t>
            </a:r>
          </a:p>
        </p:txBody>
      </p:sp>
      <p:sp>
        <p:nvSpPr>
          <p:cNvPr id="17" name="TextBox 16">
            <a:extLst>
              <a:ext uri="{FF2B5EF4-FFF2-40B4-BE49-F238E27FC236}">
                <a16:creationId xmlns:a16="http://schemas.microsoft.com/office/drawing/2014/main" xmlns="" id="{D02740CF-2E14-43F4-B823-F23556240D0E}"/>
              </a:ext>
            </a:extLst>
          </p:cNvPr>
          <p:cNvSpPr txBox="1"/>
          <p:nvPr/>
        </p:nvSpPr>
        <p:spPr>
          <a:xfrm>
            <a:off x="6470448" y="2101510"/>
            <a:ext cx="4551791"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Emails</a:t>
            </a:r>
          </a:p>
        </p:txBody>
      </p:sp>
      <p:sp>
        <p:nvSpPr>
          <p:cNvPr id="18" name="TextBox 17">
            <a:extLst>
              <a:ext uri="{FF2B5EF4-FFF2-40B4-BE49-F238E27FC236}">
                <a16:creationId xmlns:a16="http://schemas.microsoft.com/office/drawing/2014/main" xmlns="" id="{F10EA6C6-AFD2-47E8-9A31-8AA611B395E0}"/>
              </a:ext>
            </a:extLst>
          </p:cNvPr>
          <p:cNvSpPr txBox="1"/>
          <p:nvPr/>
        </p:nvSpPr>
        <p:spPr>
          <a:xfrm>
            <a:off x="571500" y="1885349"/>
            <a:ext cx="4131129"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Documentation</a:t>
            </a:r>
          </a:p>
        </p:txBody>
      </p:sp>
      <p:cxnSp>
        <p:nvCxnSpPr>
          <p:cNvPr id="19" name="Straight Arrow Connector 18">
            <a:extLst>
              <a:ext uri="{FF2B5EF4-FFF2-40B4-BE49-F238E27FC236}">
                <a16:creationId xmlns:a16="http://schemas.microsoft.com/office/drawing/2014/main" xmlns="" id="{FD4BF335-2A26-48CA-8A67-BE4A840CE1BF}"/>
              </a:ext>
            </a:extLst>
          </p:cNvPr>
          <p:cNvCxnSpPr/>
          <p:nvPr/>
        </p:nvCxnSpPr>
        <p:spPr>
          <a:xfrm flipV="1">
            <a:off x="3904472" y="1729517"/>
            <a:ext cx="2383971" cy="567236"/>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C0FBBAFD-1C07-40FA-8B11-70B5D4D41516}"/>
              </a:ext>
            </a:extLst>
          </p:cNvPr>
          <p:cNvCxnSpPr>
            <a:cxnSpLocks/>
          </p:cNvCxnSpPr>
          <p:nvPr/>
        </p:nvCxnSpPr>
        <p:spPr>
          <a:xfrm flipV="1">
            <a:off x="3866521" y="2296753"/>
            <a:ext cx="2421922" cy="134087"/>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F2553F8D-346D-47C7-888B-6CCB70EF89DE}"/>
              </a:ext>
            </a:extLst>
          </p:cNvPr>
          <p:cNvCxnSpPr>
            <a:cxnSpLocks/>
          </p:cNvCxnSpPr>
          <p:nvPr/>
        </p:nvCxnSpPr>
        <p:spPr>
          <a:xfrm>
            <a:off x="3904472" y="2606636"/>
            <a:ext cx="2383971" cy="297929"/>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xmlns="" id="{2F708635-DAEB-489B-B2FF-D2098F499B5F}"/>
              </a:ext>
            </a:extLst>
          </p:cNvPr>
          <p:cNvSpPr txBox="1"/>
          <p:nvPr/>
        </p:nvSpPr>
        <p:spPr>
          <a:xfrm>
            <a:off x="6465966" y="2681278"/>
            <a:ext cx="4551791"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Witness Statements</a:t>
            </a:r>
          </a:p>
        </p:txBody>
      </p:sp>
      <p:sp>
        <p:nvSpPr>
          <p:cNvPr id="23" name="TextBox 22">
            <a:extLst>
              <a:ext uri="{FF2B5EF4-FFF2-40B4-BE49-F238E27FC236}">
                <a16:creationId xmlns:a16="http://schemas.microsoft.com/office/drawing/2014/main" xmlns="" id="{B47CC167-945D-4AA4-B3C3-AAD7CC3CD517}"/>
              </a:ext>
            </a:extLst>
          </p:cNvPr>
          <p:cNvSpPr txBox="1"/>
          <p:nvPr/>
        </p:nvSpPr>
        <p:spPr>
          <a:xfrm>
            <a:off x="571500" y="3884945"/>
            <a:ext cx="4280418"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Psych Evaluation</a:t>
            </a:r>
          </a:p>
        </p:txBody>
      </p:sp>
      <p:cxnSp>
        <p:nvCxnSpPr>
          <p:cNvPr id="25" name="Straight Arrow Connector 24">
            <a:extLst>
              <a:ext uri="{FF2B5EF4-FFF2-40B4-BE49-F238E27FC236}">
                <a16:creationId xmlns:a16="http://schemas.microsoft.com/office/drawing/2014/main" xmlns="" id="{7D34217F-CA26-4083-B4BE-11AF7864AA84}"/>
              </a:ext>
            </a:extLst>
          </p:cNvPr>
          <p:cNvCxnSpPr>
            <a:cxnSpLocks/>
          </p:cNvCxnSpPr>
          <p:nvPr/>
        </p:nvCxnSpPr>
        <p:spPr>
          <a:xfrm flipV="1">
            <a:off x="4327451" y="4070255"/>
            <a:ext cx="1850422" cy="245577"/>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FD666404-F804-4A81-BF20-381E3720ED8E}"/>
              </a:ext>
            </a:extLst>
          </p:cNvPr>
          <p:cNvCxnSpPr>
            <a:cxnSpLocks/>
          </p:cNvCxnSpPr>
          <p:nvPr/>
        </p:nvCxnSpPr>
        <p:spPr>
          <a:xfrm>
            <a:off x="4327451" y="4556201"/>
            <a:ext cx="1850422" cy="313544"/>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xmlns="" id="{568E8280-BE53-4F45-85AF-9CB45CA6B040}"/>
              </a:ext>
            </a:extLst>
          </p:cNvPr>
          <p:cNvSpPr txBox="1"/>
          <p:nvPr/>
        </p:nvSpPr>
        <p:spPr>
          <a:xfrm>
            <a:off x="6465966" y="3676938"/>
            <a:ext cx="4551791"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Show how much treatment</a:t>
            </a:r>
          </a:p>
        </p:txBody>
      </p:sp>
      <p:cxnSp>
        <p:nvCxnSpPr>
          <p:cNvPr id="33" name="Straight Arrow Connector 32">
            <a:extLst>
              <a:ext uri="{FF2B5EF4-FFF2-40B4-BE49-F238E27FC236}">
                <a16:creationId xmlns:a16="http://schemas.microsoft.com/office/drawing/2014/main" xmlns="" id="{84D843D6-5718-4BC0-ACC7-DD8BB7142449}"/>
              </a:ext>
            </a:extLst>
          </p:cNvPr>
          <p:cNvCxnSpPr>
            <a:cxnSpLocks/>
          </p:cNvCxnSpPr>
          <p:nvPr/>
        </p:nvCxnSpPr>
        <p:spPr>
          <a:xfrm>
            <a:off x="2016270" y="2679206"/>
            <a:ext cx="0" cy="1266028"/>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xmlns="" id="{1C9C4F03-0437-41E8-B28D-6DD9CAB9FACA}"/>
              </a:ext>
            </a:extLst>
          </p:cNvPr>
          <p:cNvSpPr txBox="1"/>
          <p:nvPr/>
        </p:nvSpPr>
        <p:spPr>
          <a:xfrm>
            <a:off x="6465965" y="4603423"/>
            <a:ext cx="4551791"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Show physical injury</a:t>
            </a:r>
          </a:p>
        </p:txBody>
      </p:sp>
    </p:spTree>
    <p:extLst>
      <p:ext uri="{BB962C8B-B14F-4D97-AF65-F5344CB8AC3E}">
        <p14:creationId xmlns:p14="http://schemas.microsoft.com/office/powerpoint/2010/main" val="1103794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2" grpId="0"/>
      <p:bldP spid="23" grpId="0"/>
      <p:bldP spid="30" grpId="0"/>
      <p:bldP spid="3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2A086DA2-557A-4512-A0C7-374772993418}"/>
              </a:ext>
            </a:extLst>
          </p:cNvPr>
          <p:cNvSpPr txBox="1"/>
          <p:nvPr/>
        </p:nvSpPr>
        <p:spPr>
          <a:xfrm>
            <a:off x="10198359" y="6279503"/>
            <a:ext cx="1993640"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2" name="Group 11">
            <a:extLst>
              <a:ext uri="{FF2B5EF4-FFF2-40B4-BE49-F238E27FC236}">
                <a16:creationId xmlns:a16="http://schemas.microsoft.com/office/drawing/2014/main" xmlns="" id="{63FA08D4-AA43-4338-8B66-09A0671C4B73}"/>
              </a:ext>
            </a:extLst>
          </p:cNvPr>
          <p:cNvGrpSpPr/>
          <p:nvPr/>
        </p:nvGrpSpPr>
        <p:grpSpPr>
          <a:xfrm>
            <a:off x="0" y="325916"/>
            <a:ext cx="12192000" cy="1006611"/>
            <a:chOff x="0" y="325916"/>
            <a:chExt cx="12192000" cy="1006611"/>
          </a:xfrm>
        </p:grpSpPr>
        <p:sp>
          <p:nvSpPr>
            <p:cNvPr id="13" name="Rectangle 12">
              <a:extLst>
                <a:ext uri="{FF2B5EF4-FFF2-40B4-BE49-F238E27FC236}">
                  <a16:creationId xmlns:a16="http://schemas.microsoft.com/office/drawing/2014/main" xmlns="" id="{A9B4F243-4B8D-4CB1-AE02-865DFC2F4076}"/>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E788D41C-24F4-40BB-83A9-3DCB2D082B1F}"/>
                </a:ext>
              </a:extLst>
            </p:cNvPr>
            <p:cNvSpPr txBox="1"/>
            <p:nvPr/>
          </p:nvSpPr>
          <p:spPr>
            <a:xfrm>
              <a:off x="250371" y="325916"/>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INCREASING THE VALUE</a:t>
              </a:r>
            </a:p>
          </p:txBody>
        </p:sp>
      </p:grpSp>
      <p:sp>
        <p:nvSpPr>
          <p:cNvPr id="15" name="TextBox 14">
            <a:extLst>
              <a:ext uri="{FF2B5EF4-FFF2-40B4-BE49-F238E27FC236}">
                <a16:creationId xmlns:a16="http://schemas.microsoft.com/office/drawing/2014/main" xmlns="" id="{F2A55704-CE85-4F9B-A36C-EA5076E9E05C}"/>
              </a:ext>
            </a:extLst>
          </p:cNvPr>
          <p:cNvSpPr txBox="1"/>
          <p:nvPr/>
        </p:nvSpPr>
        <p:spPr>
          <a:xfrm>
            <a:off x="651277" y="1493131"/>
            <a:ext cx="3755951"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Discovery</a:t>
            </a:r>
          </a:p>
        </p:txBody>
      </p:sp>
      <p:sp>
        <p:nvSpPr>
          <p:cNvPr id="16" name="TextBox 15">
            <a:extLst>
              <a:ext uri="{FF2B5EF4-FFF2-40B4-BE49-F238E27FC236}">
                <a16:creationId xmlns:a16="http://schemas.microsoft.com/office/drawing/2014/main" xmlns="" id="{77C1CC66-B8E1-4F6C-BFBE-257E0EF6EA73}"/>
              </a:ext>
            </a:extLst>
          </p:cNvPr>
          <p:cNvSpPr txBox="1"/>
          <p:nvPr/>
        </p:nvSpPr>
        <p:spPr>
          <a:xfrm>
            <a:off x="1022107" y="2259410"/>
            <a:ext cx="9627963" cy="707886"/>
          </a:xfrm>
          <a:prstGeom prst="rect">
            <a:avLst/>
          </a:prstGeom>
          <a:noFill/>
        </p:spPr>
        <p:txBody>
          <a:bodyPr wrap="square" rtlCol="0">
            <a:spAutoFit/>
          </a:bodyPr>
          <a:lstStyle/>
          <a:p>
            <a:pPr marL="742950" indent="-742950">
              <a:buFont typeface="+mj-lt"/>
              <a:buAutoNum type="arabicPeriod"/>
            </a:pPr>
            <a:r>
              <a:rPr lang="en-US" sz="4000" dirty="0">
                <a:solidFill>
                  <a:srgbClr val="818DB1"/>
                </a:solidFill>
                <a:latin typeface="DIN Condensed Light" panose="020B0506040000020204" pitchFamily="34" charset="0"/>
                <a:ea typeface="DIN Condensed Light" panose="020B0506040000020204" pitchFamily="34" charset="0"/>
              </a:rPr>
              <a:t>Deposition of highest ranking decision-maker</a:t>
            </a:r>
          </a:p>
        </p:txBody>
      </p:sp>
      <p:sp>
        <p:nvSpPr>
          <p:cNvPr id="17" name="TextBox 16">
            <a:extLst>
              <a:ext uri="{FF2B5EF4-FFF2-40B4-BE49-F238E27FC236}">
                <a16:creationId xmlns:a16="http://schemas.microsoft.com/office/drawing/2014/main" xmlns="" id="{60964128-9AA7-419D-9942-B29CD9846417}"/>
              </a:ext>
            </a:extLst>
          </p:cNvPr>
          <p:cNvSpPr txBox="1"/>
          <p:nvPr/>
        </p:nvSpPr>
        <p:spPr>
          <a:xfrm>
            <a:off x="2346562" y="2889163"/>
            <a:ext cx="7749245" cy="553998"/>
          </a:xfrm>
          <a:prstGeom prst="rect">
            <a:avLst/>
          </a:prstGeom>
          <a:noFill/>
        </p:spPr>
        <p:txBody>
          <a:bodyPr wrap="square" rtlCol="0">
            <a:spAutoFit/>
          </a:bodyPr>
          <a:lstStyle/>
          <a:p>
            <a:r>
              <a:rPr lang="en-US" sz="3000" dirty="0">
                <a:solidFill>
                  <a:srgbClr val="818DB1"/>
                </a:solidFill>
                <a:latin typeface="DIN Condensed Light" panose="020B0506040000020204" pitchFamily="34" charset="0"/>
                <a:ea typeface="DIN Condensed Light" panose="020B0506040000020204" pitchFamily="34" charset="0"/>
              </a:rPr>
              <a:t>Pin down their story before deposing everyone else</a:t>
            </a:r>
          </a:p>
        </p:txBody>
      </p:sp>
      <p:sp>
        <p:nvSpPr>
          <p:cNvPr id="18" name="Star: 5 Points 17">
            <a:extLst>
              <a:ext uri="{FF2B5EF4-FFF2-40B4-BE49-F238E27FC236}">
                <a16:creationId xmlns:a16="http://schemas.microsoft.com/office/drawing/2014/main" xmlns="" id="{70B717BA-AE9A-44A8-B192-F4809988C099}"/>
              </a:ext>
            </a:extLst>
          </p:cNvPr>
          <p:cNvSpPr/>
          <p:nvPr/>
        </p:nvSpPr>
        <p:spPr>
          <a:xfrm>
            <a:off x="1830597" y="2988575"/>
            <a:ext cx="281489" cy="260116"/>
          </a:xfrm>
          <a:prstGeom prst="star5">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xmlns="" id="{9DA27742-575E-4C86-B829-B5A71DC3F9B0}"/>
              </a:ext>
            </a:extLst>
          </p:cNvPr>
          <p:cNvSpPr txBox="1"/>
          <p:nvPr/>
        </p:nvSpPr>
        <p:spPr>
          <a:xfrm>
            <a:off x="1022107" y="3530945"/>
            <a:ext cx="9627963" cy="707886"/>
          </a:xfrm>
          <a:prstGeom prst="rect">
            <a:avLst/>
          </a:prstGeom>
          <a:noFill/>
        </p:spPr>
        <p:txBody>
          <a:bodyPr wrap="square" rtlCol="0">
            <a:spAutoFit/>
          </a:bodyPr>
          <a:lstStyle/>
          <a:p>
            <a:pPr marL="742950" indent="-742950">
              <a:buFont typeface="+mj-lt"/>
              <a:buAutoNum type="arabicPeriod" startAt="2"/>
            </a:pPr>
            <a:r>
              <a:rPr lang="en-US" sz="4000" dirty="0">
                <a:solidFill>
                  <a:srgbClr val="818DB1"/>
                </a:solidFill>
                <a:latin typeface="DIN Condensed Light" panose="020B0506040000020204" pitchFamily="34" charset="0"/>
                <a:ea typeface="DIN Condensed Light" panose="020B0506040000020204" pitchFamily="34" charset="0"/>
              </a:rPr>
              <a:t>Deposition of the perpetrator</a:t>
            </a:r>
          </a:p>
        </p:txBody>
      </p:sp>
      <p:sp>
        <p:nvSpPr>
          <p:cNvPr id="20" name="Star: 5 Points 19">
            <a:extLst>
              <a:ext uri="{FF2B5EF4-FFF2-40B4-BE49-F238E27FC236}">
                <a16:creationId xmlns:a16="http://schemas.microsoft.com/office/drawing/2014/main" xmlns="" id="{306665FC-7493-4934-8493-AEA4B924AAC5}"/>
              </a:ext>
            </a:extLst>
          </p:cNvPr>
          <p:cNvSpPr/>
          <p:nvPr/>
        </p:nvSpPr>
        <p:spPr>
          <a:xfrm>
            <a:off x="1830596" y="4307584"/>
            <a:ext cx="281489" cy="260116"/>
          </a:xfrm>
          <a:prstGeom prst="star5">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04300A1A-3AFA-426F-88DE-E6D18C7B4109}"/>
              </a:ext>
            </a:extLst>
          </p:cNvPr>
          <p:cNvSpPr txBox="1"/>
          <p:nvPr/>
        </p:nvSpPr>
        <p:spPr>
          <a:xfrm>
            <a:off x="2346562" y="4279172"/>
            <a:ext cx="7749245" cy="1015663"/>
          </a:xfrm>
          <a:prstGeom prst="rect">
            <a:avLst/>
          </a:prstGeom>
          <a:noFill/>
        </p:spPr>
        <p:txBody>
          <a:bodyPr wrap="square" rtlCol="0">
            <a:spAutoFit/>
          </a:bodyPr>
          <a:lstStyle/>
          <a:p>
            <a:r>
              <a:rPr lang="en-US" sz="3000" dirty="0">
                <a:solidFill>
                  <a:srgbClr val="818DB1"/>
                </a:solidFill>
                <a:latin typeface="DIN Condensed Light" panose="020B0506040000020204" pitchFamily="34" charset="0"/>
                <a:ea typeface="DIN Condensed Light" panose="020B0506040000020204" pitchFamily="34" charset="0"/>
              </a:rPr>
              <a:t>If they don’t admit, let them deny everything, especially things that are provable. </a:t>
            </a:r>
          </a:p>
        </p:txBody>
      </p:sp>
    </p:spTree>
    <p:extLst>
      <p:ext uri="{BB962C8B-B14F-4D97-AF65-F5344CB8AC3E}">
        <p14:creationId xmlns:p14="http://schemas.microsoft.com/office/powerpoint/2010/main" val="732385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fltVal val="0"/>
                                          </p:val>
                                        </p:tav>
                                        <p:tav tm="100000">
                                          <p:val>
                                            <p:strVal val="#ppt_w"/>
                                          </p:val>
                                        </p:tav>
                                      </p:tavLst>
                                    </p:anim>
                                    <p:anim calcmode="lin" valueType="num">
                                      <p:cBhvr>
                                        <p:cTn id="14" dur="500" fill="hold"/>
                                        <p:tgtEl>
                                          <p:spTgt spid="18"/>
                                        </p:tgtEl>
                                        <p:attrNameLst>
                                          <p:attrName>ppt_h</p:attrName>
                                        </p:attrNameLst>
                                      </p:cBhvr>
                                      <p:tavLst>
                                        <p:tav tm="0">
                                          <p:val>
                                            <p:fltVal val="0"/>
                                          </p:val>
                                        </p:tav>
                                        <p:tav tm="100000">
                                          <p:val>
                                            <p:strVal val="#ppt_h"/>
                                          </p:val>
                                        </p:tav>
                                      </p:tavLst>
                                    </p:anim>
                                    <p:animEffect transition="in" filter="fade">
                                      <p:cBhvr>
                                        <p:cTn id="15" dur="500"/>
                                        <p:tgtEl>
                                          <p:spTgt spid="18"/>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p:cTn id="18" dur="500" fill="hold"/>
                                        <p:tgtEl>
                                          <p:spTgt spid="17"/>
                                        </p:tgtEl>
                                        <p:attrNameLst>
                                          <p:attrName>ppt_w</p:attrName>
                                        </p:attrNameLst>
                                      </p:cBhvr>
                                      <p:tavLst>
                                        <p:tav tm="0">
                                          <p:val>
                                            <p:fltVal val="0"/>
                                          </p:val>
                                        </p:tav>
                                        <p:tav tm="100000">
                                          <p:val>
                                            <p:strVal val="#ppt_w"/>
                                          </p:val>
                                        </p:tav>
                                      </p:tavLst>
                                    </p:anim>
                                    <p:anim calcmode="lin" valueType="num">
                                      <p:cBhvr>
                                        <p:cTn id="19" dur="500" fill="hold"/>
                                        <p:tgtEl>
                                          <p:spTgt spid="17"/>
                                        </p:tgtEl>
                                        <p:attrNameLst>
                                          <p:attrName>ppt_h</p:attrName>
                                        </p:attrNameLst>
                                      </p:cBhvr>
                                      <p:tavLst>
                                        <p:tav tm="0">
                                          <p:val>
                                            <p:fltVal val="0"/>
                                          </p:val>
                                        </p:tav>
                                        <p:tav tm="100000">
                                          <p:val>
                                            <p:strVal val="#ppt_h"/>
                                          </p:val>
                                        </p:tav>
                                      </p:tavLst>
                                    </p:anim>
                                    <p:animEffect transition="in" filter="fade">
                                      <p:cBhvr>
                                        <p:cTn id="20" dur="5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p:cTn id="31" dur="500" fill="hold"/>
                                        <p:tgtEl>
                                          <p:spTgt spid="20"/>
                                        </p:tgtEl>
                                        <p:attrNameLst>
                                          <p:attrName>ppt_w</p:attrName>
                                        </p:attrNameLst>
                                      </p:cBhvr>
                                      <p:tavLst>
                                        <p:tav tm="0">
                                          <p:val>
                                            <p:fltVal val="0"/>
                                          </p:val>
                                        </p:tav>
                                        <p:tav tm="100000">
                                          <p:val>
                                            <p:strVal val="#ppt_w"/>
                                          </p:val>
                                        </p:tav>
                                      </p:tavLst>
                                    </p:anim>
                                    <p:anim calcmode="lin" valueType="num">
                                      <p:cBhvr>
                                        <p:cTn id="32" dur="500" fill="hold"/>
                                        <p:tgtEl>
                                          <p:spTgt spid="20"/>
                                        </p:tgtEl>
                                        <p:attrNameLst>
                                          <p:attrName>ppt_h</p:attrName>
                                        </p:attrNameLst>
                                      </p:cBhvr>
                                      <p:tavLst>
                                        <p:tav tm="0">
                                          <p:val>
                                            <p:fltVal val="0"/>
                                          </p:val>
                                        </p:tav>
                                        <p:tav tm="100000">
                                          <p:val>
                                            <p:strVal val="#ppt_h"/>
                                          </p:val>
                                        </p:tav>
                                      </p:tavLst>
                                    </p:anim>
                                    <p:animEffect transition="in" filter="fade">
                                      <p:cBhvr>
                                        <p:cTn id="33" dur="500"/>
                                        <p:tgtEl>
                                          <p:spTgt spid="20"/>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animBg="1"/>
      <p:bldP spid="19" grpId="0"/>
      <p:bldP spid="20" grpId="0" animBg="1"/>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32AD29B1-5FCC-442F-A427-4F073DCDE50A}"/>
              </a:ext>
            </a:extLst>
          </p:cNvPr>
          <p:cNvSpPr txBox="1"/>
          <p:nvPr/>
        </p:nvSpPr>
        <p:spPr>
          <a:xfrm>
            <a:off x="10058400" y="6130213"/>
            <a:ext cx="2133599"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3" name="Group 12">
            <a:extLst>
              <a:ext uri="{FF2B5EF4-FFF2-40B4-BE49-F238E27FC236}">
                <a16:creationId xmlns:a16="http://schemas.microsoft.com/office/drawing/2014/main" xmlns="" id="{1B5368C0-B63D-4F5A-968A-D145E549D8D5}"/>
              </a:ext>
            </a:extLst>
          </p:cNvPr>
          <p:cNvGrpSpPr/>
          <p:nvPr/>
        </p:nvGrpSpPr>
        <p:grpSpPr>
          <a:xfrm>
            <a:off x="0" y="325916"/>
            <a:ext cx="12192000" cy="1006611"/>
            <a:chOff x="0" y="325916"/>
            <a:chExt cx="12192000" cy="1006611"/>
          </a:xfrm>
        </p:grpSpPr>
        <p:sp>
          <p:nvSpPr>
            <p:cNvPr id="14" name="Rectangle 13">
              <a:extLst>
                <a:ext uri="{FF2B5EF4-FFF2-40B4-BE49-F238E27FC236}">
                  <a16:creationId xmlns:a16="http://schemas.microsoft.com/office/drawing/2014/main" xmlns="" id="{EA00B0F7-2CE9-4029-BD24-732E4EFDF847}"/>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EBB6E677-3FEF-4CB1-A6FA-43E444F8A8C9}"/>
                </a:ext>
              </a:extLst>
            </p:cNvPr>
            <p:cNvSpPr txBox="1"/>
            <p:nvPr/>
          </p:nvSpPr>
          <p:spPr>
            <a:xfrm>
              <a:off x="250371" y="325916"/>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INCREASING THE VALUE</a:t>
              </a:r>
            </a:p>
          </p:txBody>
        </p:sp>
      </p:grpSp>
      <p:sp>
        <p:nvSpPr>
          <p:cNvPr id="16" name="TextBox 15">
            <a:extLst>
              <a:ext uri="{FF2B5EF4-FFF2-40B4-BE49-F238E27FC236}">
                <a16:creationId xmlns:a16="http://schemas.microsoft.com/office/drawing/2014/main" xmlns="" id="{08985EBD-6043-481E-9EB4-891D42B770AE}"/>
              </a:ext>
            </a:extLst>
          </p:cNvPr>
          <p:cNvSpPr txBox="1"/>
          <p:nvPr/>
        </p:nvSpPr>
        <p:spPr>
          <a:xfrm>
            <a:off x="651277" y="1774816"/>
            <a:ext cx="3755951"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Look for Priors</a:t>
            </a:r>
          </a:p>
        </p:txBody>
      </p:sp>
      <p:sp>
        <p:nvSpPr>
          <p:cNvPr id="17" name="TextBox 16">
            <a:extLst>
              <a:ext uri="{FF2B5EF4-FFF2-40B4-BE49-F238E27FC236}">
                <a16:creationId xmlns:a16="http://schemas.microsoft.com/office/drawing/2014/main" xmlns="" id="{D232937A-61AC-432B-961C-EC7B503CB336}"/>
              </a:ext>
            </a:extLst>
          </p:cNvPr>
          <p:cNvSpPr txBox="1"/>
          <p:nvPr/>
        </p:nvSpPr>
        <p:spPr>
          <a:xfrm>
            <a:off x="651277" y="3396272"/>
            <a:ext cx="5749523"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Keep Plaintiff Employed</a:t>
            </a:r>
          </a:p>
        </p:txBody>
      </p:sp>
      <p:sp>
        <p:nvSpPr>
          <p:cNvPr id="20" name="TextBox 19">
            <a:extLst>
              <a:ext uri="{FF2B5EF4-FFF2-40B4-BE49-F238E27FC236}">
                <a16:creationId xmlns:a16="http://schemas.microsoft.com/office/drawing/2014/main" xmlns="" id="{75B46F5A-5DDD-4F3D-B177-444DECB5726B}"/>
              </a:ext>
            </a:extLst>
          </p:cNvPr>
          <p:cNvSpPr txBox="1"/>
          <p:nvPr/>
        </p:nvSpPr>
        <p:spPr>
          <a:xfrm>
            <a:off x="1141198" y="2625356"/>
            <a:ext cx="8702049" cy="707886"/>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Knowledge that perpetrator is a harasser </a:t>
            </a:r>
          </a:p>
        </p:txBody>
      </p:sp>
      <p:sp>
        <p:nvSpPr>
          <p:cNvPr id="21" name="TextBox 20">
            <a:extLst>
              <a:ext uri="{FF2B5EF4-FFF2-40B4-BE49-F238E27FC236}">
                <a16:creationId xmlns:a16="http://schemas.microsoft.com/office/drawing/2014/main" xmlns="" id="{EF52B3D4-B447-4858-9BC3-FD609BDEB8B5}"/>
              </a:ext>
            </a:extLst>
          </p:cNvPr>
          <p:cNvSpPr txBox="1"/>
          <p:nvPr/>
        </p:nvSpPr>
        <p:spPr>
          <a:xfrm>
            <a:off x="1141197" y="4430701"/>
            <a:ext cx="9858497" cy="707886"/>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Company will pay more to get rid of the Plaintiff</a:t>
            </a:r>
          </a:p>
        </p:txBody>
      </p:sp>
    </p:spTree>
    <p:extLst>
      <p:ext uri="{BB962C8B-B14F-4D97-AF65-F5344CB8AC3E}">
        <p14:creationId xmlns:p14="http://schemas.microsoft.com/office/powerpoint/2010/main" val="51421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19FA858-42C8-407D-BC6B-86F8B3DE9462}"/>
              </a:ext>
            </a:extLst>
          </p:cNvPr>
          <p:cNvSpPr txBox="1"/>
          <p:nvPr/>
        </p:nvSpPr>
        <p:spPr>
          <a:xfrm>
            <a:off x="250371" y="325916"/>
            <a:ext cx="11941628" cy="1005343"/>
          </a:xfrm>
          <a:prstGeom prst="rect">
            <a:avLst/>
          </a:prstGeom>
          <a:noFill/>
        </p:spPr>
        <p:txBody>
          <a:bodyPr wrap="square" rtlCol="0" anchor="ctr">
            <a:noAutofit/>
          </a:bodyPr>
          <a:lstStyle/>
          <a:p>
            <a:r>
              <a:rPr lang="en-US" sz="3800" b="1" dirty="0">
                <a:solidFill>
                  <a:schemeClr val="bg1"/>
                </a:solidFill>
                <a:latin typeface="Arial Narrow" panose="020B0606020202030204" pitchFamily="34" charset="0"/>
              </a:rPr>
              <a:t>RECOGNIZE THE VALUE</a:t>
            </a:r>
          </a:p>
        </p:txBody>
      </p:sp>
      <p:sp>
        <p:nvSpPr>
          <p:cNvPr id="11" name="TextBox 10">
            <a:extLst>
              <a:ext uri="{FF2B5EF4-FFF2-40B4-BE49-F238E27FC236}">
                <a16:creationId xmlns:a16="http://schemas.microsoft.com/office/drawing/2014/main" xmlns="" id="{CCDDD1C0-91CE-4A6E-BB48-5566A2ABF003}"/>
              </a:ext>
            </a:extLst>
          </p:cNvPr>
          <p:cNvSpPr txBox="1"/>
          <p:nvPr/>
        </p:nvSpPr>
        <p:spPr>
          <a:xfrm>
            <a:off x="10002416" y="6148873"/>
            <a:ext cx="2189583"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2" name="Group 11">
            <a:extLst>
              <a:ext uri="{FF2B5EF4-FFF2-40B4-BE49-F238E27FC236}">
                <a16:creationId xmlns:a16="http://schemas.microsoft.com/office/drawing/2014/main" xmlns="" id="{944B701E-00D7-470D-A60B-FCBF27B5B24B}"/>
              </a:ext>
            </a:extLst>
          </p:cNvPr>
          <p:cNvGrpSpPr/>
          <p:nvPr/>
        </p:nvGrpSpPr>
        <p:grpSpPr>
          <a:xfrm>
            <a:off x="0" y="325916"/>
            <a:ext cx="12192000" cy="1006611"/>
            <a:chOff x="0" y="325916"/>
            <a:chExt cx="12192000" cy="1006611"/>
          </a:xfrm>
        </p:grpSpPr>
        <p:sp>
          <p:nvSpPr>
            <p:cNvPr id="13" name="Rectangle 12">
              <a:extLst>
                <a:ext uri="{FF2B5EF4-FFF2-40B4-BE49-F238E27FC236}">
                  <a16:creationId xmlns:a16="http://schemas.microsoft.com/office/drawing/2014/main" xmlns="" id="{9B6EC9CA-36DB-4530-8D49-C4345AEC9161}"/>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38C61A7-1189-4D88-98A4-F35CAC816B4A}"/>
                </a:ext>
              </a:extLst>
            </p:cNvPr>
            <p:cNvSpPr txBox="1"/>
            <p:nvPr/>
          </p:nvSpPr>
          <p:spPr>
            <a:xfrm>
              <a:off x="250371" y="325916"/>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INCREASING THE VALUE</a:t>
              </a:r>
            </a:p>
          </p:txBody>
        </p:sp>
      </p:grpSp>
      <p:sp>
        <p:nvSpPr>
          <p:cNvPr id="15" name="TextBox 14">
            <a:extLst>
              <a:ext uri="{FF2B5EF4-FFF2-40B4-BE49-F238E27FC236}">
                <a16:creationId xmlns:a16="http://schemas.microsoft.com/office/drawing/2014/main" xmlns="" id="{DFDC3680-FEE5-4B59-8635-F4FB7D6DD1AE}"/>
              </a:ext>
            </a:extLst>
          </p:cNvPr>
          <p:cNvSpPr txBox="1"/>
          <p:nvPr/>
        </p:nvSpPr>
        <p:spPr>
          <a:xfrm>
            <a:off x="637830" y="2349866"/>
            <a:ext cx="6139488" cy="707886"/>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Most Importantly:</a:t>
            </a:r>
          </a:p>
        </p:txBody>
      </p:sp>
      <p:sp>
        <p:nvSpPr>
          <p:cNvPr id="16" name="TextBox 15">
            <a:extLst>
              <a:ext uri="{FF2B5EF4-FFF2-40B4-BE49-F238E27FC236}">
                <a16:creationId xmlns:a16="http://schemas.microsoft.com/office/drawing/2014/main" xmlns="" id="{6AF815AC-89C5-4943-AA6A-A92D1E922081}"/>
              </a:ext>
            </a:extLst>
          </p:cNvPr>
          <p:cNvSpPr txBox="1"/>
          <p:nvPr/>
        </p:nvSpPr>
        <p:spPr>
          <a:xfrm>
            <a:off x="2529253" y="3057752"/>
            <a:ext cx="7112891" cy="2246769"/>
          </a:xfrm>
          <a:prstGeom prst="rect">
            <a:avLst/>
          </a:prstGeom>
          <a:noFill/>
        </p:spPr>
        <p:txBody>
          <a:bodyPr wrap="square" rtlCol="0">
            <a:spAutoFit/>
          </a:bodyPr>
          <a:lstStyle/>
          <a:p>
            <a:r>
              <a:rPr lang="en-US" sz="7000" dirty="0">
                <a:solidFill>
                  <a:srgbClr val="554F6F"/>
                </a:solidFill>
                <a:latin typeface="DIN Condensed Light" panose="020B0506040000020204" pitchFamily="34" charset="0"/>
                <a:ea typeface="DIN Condensed Light" panose="020B0506040000020204" pitchFamily="34" charset="0"/>
              </a:rPr>
              <a:t>RECOGNIZE THE VALUE</a:t>
            </a:r>
          </a:p>
        </p:txBody>
      </p:sp>
    </p:spTree>
    <p:extLst>
      <p:ext uri="{BB962C8B-B14F-4D97-AF65-F5344CB8AC3E}">
        <p14:creationId xmlns:p14="http://schemas.microsoft.com/office/powerpoint/2010/main" val="329574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479EB8A4-AADB-444D-B269-42122E0CBA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3200" y="-12559"/>
            <a:ext cx="6884583" cy="6884583"/>
          </a:xfrm>
          <a:prstGeom prst="rect">
            <a:avLst/>
          </a:prstGeom>
        </p:spPr>
      </p:pic>
      <p:sp>
        <p:nvSpPr>
          <p:cNvPr id="8" name="TextBox 7">
            <a:extLst>
              <a:ext uri="{FF2B5EF4-FFF2-40B4-BE49-F238E27FC236}">
                <a16:creationId xmlns:a16="http://schemas.microsoft.com/office/drawing/2014/main" xmlns="" id="{5D1DD189-07DF-4094-B8E8-39AADEE7E333}"/>
              </a:ext>
            </a:extLst>
          </p:cNvPr>
          <p:cNvSpPr txBox="1"/>
          <p:nvPr/>
        </p:nvSpPr>
        <p:spPr>
          <a:xfrm>
            <a:off x="9648092" y="6426995"/>
            <a:ext cx="2543908" cy="307777"/>
          </a:xfrm>
          <a:prstGeom prst="rect">
            <a:avLst/>
          </a:prstGeom>
          <a:noFill/>
        </p:spPr>
        <p:txBody>
          <a:bodyPr wrap="square" rtlCol="0">
            <a:spAutoFit/>
          </a:bodyPr>
          <a:lstStyle/>
          <a:p>
            <a:r>
              <a:rPr lang="en-US" sz="1400" dirty="0">
                <a:solidFill>
                  <a:srgbClr val="3A3455"/>
                </a:solidFill>
                <a:latin typeface="Arial Narrow" panose="020B0606020202030204" pitchFamily="34" charset="0"/>
                <a:cs typeface="HELVETICA" panose="020B0604020202020204" pitchFamily="34" charset="0"/>
              </a:rPr>
              <a:t>WWW.WMLAWYERS.COM</a:t>
            </a:r>
          </a:p>
        </p:txBody>
      </p:sp>
      <p:sp>
        <p:nvSpPr>
          <p:cNvPr id="3" name="Rectangle 2">
            <a:extLst>
              <a:ext uri="{FF2B5EF4-FFF2-40B4-BE49-F238E27FC236}">
                <a16:creationId xmlns:a16="http://schemas.microsoft.com/office/drawing/2014/main" xmlns="" id="{750A674D-7E72-4B6C-9EA0-1426C5EF4D36}"/>
              </a:ext>
            </a:extLst>
          </p:cNvPr>
          <p:cNvSpPr/>
          <p:nvPr/>
        </p:nvSpPr>
        <p:spPr>
          <a:xfrm>
            <a:off x="0" y="0"/>
            <a:ext cx="7133495"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19FA858-42C8-407D-BC6B-86F8B3DE9462}"/>
              </a:ext>
            </a:extLst>
          </p:cNvPr>
          <p:cNvSpPr txBox="1"/>
          <p:nvPr/>
        </p:nvSpPr>
        <p:spPr>
          <a:xfrm>
            <a:off x="250372" y="1473299"/>
            <a:ext cx="6645378" cy="1600438"/>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Recognizing and Increasing the </a:t>
            </a:r>
          </a:p>
          <a:p>
            <a:r>
              <a:rPr lang="en-US" sz="4000" dirty="0">
                <a:solidFill>
                  <a:srgbClr val="818DB1"/>
                </a:solidFill>
                <a:latin typeface="DIN Condensed Light" panose="020B0506040000020204" pitchFamily="34" charset="0"/>
                <a:ea typeface="DIN Condensed Light" panose="020B0506040000020204" pitchFamily="34" charset="0"/>
              </a:rPr>
              <a:t>Value of Sexual Harassment Cases</a:t>
            </a:r>
          </a:p>
          <a:p>
            <a:endParaRPr lang="en-US" dirty="0"/>
          </a:p>
        </p:txBody>
      </p:sp>
      <p:sp>
        <p:nvSpPr>
          <p:cNvPr id="6" name="TextBox 5">
            <a:extLst>
              <a:ext uri="{FF2B5EF4-FFF2-40B4-BE49-F238E27FC236}">
                <a16:creationId xmlns:a16="http://schemas.microsoft.com/office/drawing/2014/main" xmlns="" id="{2B79BE4E-61E7-470D-8BEF-92D93FF37923}"/>
              </a:ext>
            </a:extLst>
          </p:cNvPr>
          <p:cNvSpPr txBox="1"/>
          <p:nvPr/>
        </p:nvSpPr>
        <p:spPr>
          <a:xfrm>
            <a:off x="250372" y="3962400"/>
            <a:ext cx="6302828" cy="1508105"/>
          </a:xfrm>
          <a:prstGeom prst="rect">
            <a:avLst/>
          </a:prstGeom>
          <a:noFill/>
        </p:spPr>
        <p:txBody>
          <a:bodyPr wrap="square" rtlCol="0">
            <a:spAutoFit/>
          </a:bodyPr>
          <a:lstStyle/>
          <a:p>
            <a:r>
              <a:rPr lang="en-US" sz="2400" dirty="0">
                <a:solidFill>
                  <a:srgbClr val="818DB1"/>
                </a:solidFill>
                <a:latin typeface="DIN Condensed Light" panose="020B0506040000020204" pitchFamily="34" charset="0"/>
                <a:ea typeface="DIN Condensed Light" panose="020B0506040000020204" pitchFamily="34" charset="0"/>
              </a:rPr>
              <a:t>John D. Winer</a:t>
            </a:r>
          </a:p>
          <a:p>
            <a:r>
              <a:rPr lang="en-US" sz="2400" dirty="0">
                <a:solidFill>
                  <a:srgbClr val="818DB1"/>
                </a:solidFill>
                <a:latin typeface="DIN Condensed Light" panose="020B0506040000020204" pitchFamily="34" charset="0"/>
                <a:ea typeface="DIN Condensed Light" panose="020B0506040000020204" pitchFamily="34" charset="0"/>
              </a:rPr>
              <a:t>Winer, McKenna, Burritt &amp; Tillis LLP</a:t>
            </a:r>
          </a:p>
          <a:p>
            <a:r>
              <a:rPr lang="en-US" sz="2000" dirty="0">
                <a:solidFill>
                  <a:srgbClr val="818DB1"/>
                </a:solidFill>
                <a:latin typeface="DIN Condensed Light" panose="020B0506040000020204" pitchFamily="34" charset="0"/>
                <a:ea typeface="DIN Condensed Light" panose="020B0506040000020204" pitchFamily="34" charset="0"/>
              </a:rPr>
              <a:t>www.wmlawyers.com</a:t>
            </a:r>
          </a:p>
          <a:p>
            <a:r>
              <a:rPr lang="en-US" sz="2400" dirty="0">
                <a:solidFill>
                  <a:srgbClr val="818DB1"/>
                </a:solidFill>
                <a:latin typeface="DIN Condensed Light" panose="020B0506040000020204" pitchFamily="34" charset="0"/>
                <a:ea typeface="DIN Condensed Light" panose="020B0506040000020204" pitchFamily="34" charset="0"/>
              </a:rPr>
              <a:t>March 8, 2019</a:t>
            </a:r>
          </a:p>
        </p:txBody>
      </p:sp>
    </p:spTree>
    <p:extLst>
      <p:ext uri="{BB962C8B-B14F-4D97-AF65-F5344CB8AC3E}">
        <p14:creationId xmlns:p14="http://schemas.microsoft.com/office/powerpoint/2010/main" val="2796071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8" name="TextBox 7">
            <a:extLst>
              <a:ext uri="{FF2B5EF4-FFF2-40B4-BE49-F238E27FC236}">
                <a16:creationId xmlns:a16="http://schemas.microsoft.com/office/drawing/2014/main" xmlns="" id="{5D1DD189-07DF-4094-B8E8-39AADEE7E333}"/>
              </a:ext>
            </a:extLst>
          </p:cNvPr>
          <p:cNvSpPr txBox="1"/>
          <p:nvPr/>
        </p:nvSpPr>
        <p:spPr>
          <a:xfrm>
            <a:off x="10551605" y="6425513"/>
            <a:ext cx="1640394"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a:extLst>
              <a:ext uri="{FF2B5EF4-FFF2-40B4-BE49-F238E27FC236}">
                <a16:creationId xmlns:a16="http://schemas.microsoft.com/office/drawing/2014/main" xmlns="" id="{43F2BBA8-8BB1-407E-AC9F-16E4EBF26927}"/>
              </a:ext>
            </a:extLst>
          </p:cNvPr>
          <p:cNvGrpSpPr/>
          <p:nvPr/>
        </p:nvGrpSpPr>
        <p:grpSpPr>
          <a:xfrm>
            <a:off x="0" y="327184"/>
            <a:ext cx="12513128" cy="1036377"/>
            <a:chOff x="0" y="327184"/>
            <a:chExt cx="12513128" cy="1036377"/>
          </a:xfrm>
        </p:grpSpPr>
        <p:sp>
          <p:nvSpPr>
            <p:cNvPr id="3" name="Rectangle 2">
              <a:extLst>
                <a:ext uri="{FF2B5EF4-FFF2-40B4-BE49-F238E27FC236}">
                  <a16:creationId xmlns:a16="http://schemas.microsoft.com/office/drawing/2014/main" xmlns="" id="{750A674D-7E72-4B6C-9EA0-1426C5EF4D36}"/>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19FA858-42C8-407D-BC6B-86F8B3DE9462}"/>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
        <p:nvSpPr>
          <p:cNvPr id="4" name="TextBox 3">
            <a:extLst>
              <a:ext uri="{FF2B5EF4-FFF2-40B4-BE49-F238E27FC236}">
                <a16:creationId xmlns:a16="http://schemas.microsoft.com/office/drawing/2014/main" xmlns="" id="{9E521C08-7890-46EC-BE5F-7FA09D6D5681}"/>
              </a:ext>
            </a:extLst>
          </p:cNvPr>
          <p:cNvSpPr txBox="1"/>
          <p:nvPr/>
        </p:nvSpPr>
        <p:spPr>
          <a:xfrm>
            <a:off x="571500" y="2137335"/>
            <a:ext cx="5965370" cy="2862322"/>
          </a:xfrm>
          <a:prstGeom prst="rect">
            <a:avLst/>
          </a:prstGeom>
          <a:noFill/>
        </p:spPr>
        <p:txBody>
          <a:bodyPr wrap="square" rtlCol="0">
            <a:spAutoFit/>
          </a:bodyPr>
          <a:lstStyle/>
          <a:p>
            <a:pPr marL="514350" indent="-514350">
              <a:buFont typeface="+mj-lt"/>
              <a:buAutoNum type="arabicPeriod"/>
            </a:pPr>
            <a:r>
              <a:rPr lang="en-US" sz="3000" dirty="0">
                <a:solidFill>
                  <a:srgbClr val="554F6F"/>
                </a:solidFill>
                <a:latin typeface="Arial Narrow" panose="020B0606020202030204" pitchFamily="34" charset="0"/>
              </a:rPr>
              <a:t>The Venue</a:t>
            </a:r>
          </a:p>
          <a:p>
            <a:pPr marL="514350" indent="-514350">
              <a:buFont typeface="+mj-lt"/>
              <a:buAutoNum type="arabicPeriod"/>
            </a:pPr>
            <a:r>
              <a:rPr lang="en-US" sz="3000" dirty="0">
                <a:solidFill>
                  <a:srgbClr val="554F6F"/>
                </a:solidFill>
                <a:latin typeface="Arial Narrow" panose="020B0606020202030204" pitchFamily="34" charset="0"/>
              </a:rPr>
              <a:t>The Company</a:t>
            </a:r>
          </a:p>
          <a:p>
            <a:pPr marL="514350" indent="-514350">
              <a:buFont typeface="+mj-lt"/>
              <a:buAutoNum type="arabicPeriod"/>
            </a:pPr>
            <a:r>
              <a:rPr lang="en-US" sz="3000" dirty="0">
                <a:solidFill>
                  <a:srgbClr val="554F6F"/>
                </a:solidFill>
                <a:latin typeface="Arial Narrow" panose="020B0606020202030204" pitchFamily="34" charset="0"/>
              </a:rPr>
              <a:t>The Nature of the Sexual Harassment</a:t>
            </a:r>
          </a:p>
          <a:p>
            <a:pPr marL="514350" indent="-514350">
              <a:buFont typeface="+mj-lt"/>
              <a:buAutoNum type="arabicPeriod"/>
            </a:pPr>
            <a:r>
              <a:rPr lang="en-US" sz="3000" dirty="0">
                <a:solidFill>
                  <a:srgbClr val="554F6F"/>
                </a:solidFill>
                <a:latin typeface="Arial Narrow" panose="020B0606020202030204" pitchFamily="34" charset="0"/>
              </a:rPr>
              <a:t>The Perpetrator</a:t>
            </a:r>
          </a:p>
          <a:p>
            <a:pPr marL="514350" indent="-514350">
              <a:buFont typeface="+mj-lt"/>
              <a:buAutoNum type="arabicPeriod"/>
            </a:pPr>
            <a:r>
              <a:rPr lang="en-US" sz="3000" dirty="0">
                <a:solidFill>
                  <a:srgbClr val="554F6F"/>
                </a:solidFill>
                <a:latin typeface="Arial Narrow" panose="020B0606020202030204" pitchFamily="34" charset="0"/>
              </a:rPr>
              <a:t>Length of Employment</a:t>
            </a:r>
          </a:p>
          <a:p>
            <a:pPr marL="514350" indent="-514350">
              <a:buFont typeface="+mj-lt"/>
              <a:buAutoNum type="arabicPeriod"/>
            </a:pPr>
            <a:r>
              <a:rPr lang="en-US" sz="3000" dirty="0">
                <a:solidFill>
                  <a:srgbClr val="554F6F"/>
                </a:solidFill>
                <a:latin typeface="Arial Narrow" panose="020B0606020202030204" pitchFamily="34" charset="0"/>
              </a:rPr>
              <a:t>Wage Loss</a:t>
            </a:r>
          </a:p>
        </p:txBody>
      </p:sp>
      <p:sp>
        <p:nvSpPr>
          <p:cNvPr id="15" name="TextBox 14">
            <a:extLst>
              <a:ext uri="{FF2B5EF4-FFF2-40B4-BE49-F238E27FC236}">
                <a16:creationId xmlns:a16="http://schemas.microsoft.com/office/drawing/2014/main" xmlns="" id="{316E8576-92C9-4F5F-88BA-0132172CE61F}"/>
              </a:ext>
            </a:extLst>
          </p:cNvPr>
          <p:cNvSpPr txBox="1"/>
          <p:nvPr/>
        </p:nvSpPr>
        <p:spPr>
          <a:xfrm>
            <a:off x="8278374" y="2090171"/>
            <a:ext cx="5283343" cy="2677656"/>
          </a:xfrm>
          <a:prstGeom prst="rect">
            <a:avLst/>
          </a:prstGeom>
          <a:noFill/>
        </p:spPr>
        <p:txBody>
          <a:bodyPr wrap="square" rtlCol="0">
            <a:spAutoFit/>
          </a:bodyPr>
          <a:lstStyle/>
          <a:p>
            <a:pPr marL="514350" indent="-514350">
              <a:buFont typeface="+mj-lt"/>
              <a:buAutoNum type="arabicPeriod" startAt="7"/>
            </a:pPr>
            <a:r>
              <a:rPr lang="en-US" sz="3000" dirty="0">
                <a:solidFill>
                  <a:srgbClr val="554F6F"/>
                </a:solidFill>
                <a:latin typeface="Arial Narrow" panose="020B0606020202030204" pitchFamily="34" charset="0"/>
              </a:rPr>
              <a:t>Vulnerability</a:t>
            </a:r>
          </a:p>
          <a:p>
            <a:pPr marL="514350" indent="-514350">
              <a:buFont typeface="+mj-lt"/>
              <a:buAutoNum type="arabicPeriod" startAt="7"/>
            </a:pPr>
            <a:r>
              <a:rPr lang="en-US" sz="3000" dirty="0">
                <a:solidFill>
                  <a:srgbClr val="554F6F"/>
                </a:solidFill>
                <a:latin typeface="Arial Narrow" panose="020B0606020202030204" pitchFamily="34" charset="0"/>
              </a:rPr>
              <a:t>Treatment</a:t>
            </a:r>
          </a:p>
          <a:p>
            <a:pPr marL="514350" indent="-514350">
              <a:buFont typeface="+mj-lt"/>
              <a:buAutoNum type="arabicPeriod" startAt="7"/>
            </a:pPr>
            <a:r>
              <a:rPr lang="en-US" sz="3000" dirty="0">
                <a:solidFill>
                  <a:srgbClr val="554F6F"/>
                </a:solidFill>
                <a:latin typeface="Arial Narrow" panose="020B0606020202030204" pitchFamily="34" charset="0"/>
              </a:rPr>
              <a:t>Insurance</a:t>
            </a:r>
          </a:p>
          <a:p>
            <a:pPr marL="514350" indent="-514350">
              <a:buFont typeface="+mj-lt"/>
              <a:buAutoNum type="arabicPeriod" startAt="7"/>
            </a:pPr>
            <a:r>
              <a:rPr lang="en-US" sz="3000" dirty="0">
                <a:solidFill>
                  <a:srgbClr val="554F6F"/>
                </a:solidFill>
                <a:latin typeface="Arial Narrow" panose="020B0606020202030204" pitchFamily="34" charset="0"/>
              </a:rPr>
              <a:t>Credibility</a:t>
            </a:r>
          </a:p>
          <a:p>
            <a:pPr marL="514350" indent="-514350">
              <a:buFont typeface="+mj-lt"/>
              <a:buAutoNum type="arabicPeriod" startAt="7"/>
            </a:pPr>
            <a:r>
              <a:rPr lang="en-US" sz="3000" dirty="0">
                <a:solidFill>
                  <a:srgbClr val="554F6F"/>
                </a:solidFill>
                <a:latin typeface="Arial Narrow" panose="020B0606020202030204" pitchFamily="34" charset="0"/>
              </a:rPr>
              <a:t>Sympathy</a:t>
            </a:r>
          </a:p>
          <a:p>
            <a:pPr marL="342900" indent="-342900">
              <a:buAutoNum type="arabicPeriod" startAt="7"/>
            </a:pPr>
            <a:endParaRPr lang="en-US" dirty="0"/>
          </a:p>
        </p:txBody>
      </p:sp>
    </p:spTree>
    <p:extLst>
      <p:ext uri="{BB962C8B-B14F-4D97-AF65-F5344CB8AC3E}">
        <p14:creationId xmlns:p14="http://schemas.microsoft.com/office/powerpoint/2010/main" val="3380805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1225F946-9DA7-4C47-9162-938B7427978D}"/>
              </a:ext>
            </a:extLst>
          </p:cNvPr>
          <p:cNvSpPr txBox="1"/>
          <p:nvPr/>
        </p:nvSpPr>
        <p:spPr>
          <a:xfrm>
            <a:off x="10551605" y="6425513"/>
            <a:ext cx="1640394"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sp>
        <p:nvSpPr>
          <p:cNvPr id="19" name="TextBox 18">
            <a:extLst>
              <a:ext uri="{FF2B5EF4-FFF2-40B4-BE49-F238E27FC236}">
                <a16:creationId xmlns:a16="http://schemas.microsoft.com/office/drawing/2014/main" xmlns="" id="{C3284973-C17F-4AD7-BBBE-F4160486D28B}"/>
              </a:ext>
            </a:extLst>
          </p:cNvPr>
          <p:cNvSpPr txBox="1"/>
          <p:nvPr/>
        </p:nvSpPr>
        <p:spPr>
          <a:xfrm>
            <a:off x="6035662" y="1482922"/>
            <a:ext cx="5254222"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Federal Title VII v. State FEHA</a:t>
            </a:r>
          </a:p>
        </p:txBody>
      </p:sp>
      <p:sp>
        <p:nvSpPr>
          <p:cNvPr id="21" name="TextBox 20">
            <a:extLst>
              <a:ext uri="{FF2B5EF4-FFF2-40B4-BE49-F238E27FC236}">
                <a16:creationId xmlns:a16="http://schemas.microsoft.com/office/drawing/2014/main" xmlns="" id="{68AA848D-FBEA-4D75-BA13-49174C847C89}"/>
              </a:ext>
            </a:extLst>
          </p:cNvPr>
          <p:cNvSpPr txBox="1"/>
          <p:nvPr/>
        </p:nvSpPr>
        <p:spPr>
          <a:xfrm>
            <a:off x="6053591" y="2531792"/>
            <a:ext cx="4551791"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Urban v. Rural</a:t>
            </a:r>
          </a:p>
        </p:txBody>
      </p:sp>
      <p:sp>
        <p:nvSpPr>
          <p:cNvPr id="22" name="TextBox 21">
            <a:extLst>
              <a:ext uri="{FF2B5EF4-FFF2-40B4-BE49-F238E27FC236}">
                <a16:creationId xmlns:a16="http://schemas.microsoft.com/office/drawing/2014/main" xmlns="" id="{36DBD7D7-861F-4CC1-91B2-498A0A2F5F5C}"/>
              </a:ext>
            </a:extLst>
          </p:cNvPr>
          <p:cNvSpPr txBox="1"/>
          <p:nvPr/>
        </p:nvSpPr>
        <p:spPr>
          <a:xfrm>
            <a:off x="571500" y="1885349"/>
            <a:ext cx="3755951"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The Venue</a:t>
            </a:r>
          </a:p>
        </p:txBody>
      </p:sp>
      <p:sp>
        <p:nvSpPr>
          <p:cNvPr id="26" name="TextBox 25">
            <a:extLst>
              <a:ext uri="{FF2B5EF4-FFF2-40B4-BE49-F238E27FC236}">
                <a16:creationId xmlns:a16="http://schemas.microsoft.com/office/drawing/2014/main" xmlns="" id="{3893E4E6-1A78-499D-8D34-D72485FBBCF3}"/>
              </a:ext>
            </a:extLst>
          </p:cNvPr>
          <p:cNvSpPr txBox="1"/>
          <p:nvPr/>
        </p:nvSpPr>
        <p:spPr>
          <a:xfrm>
            <a:off x="6096000" y="3737498"/>
            <a:ext cx="6386070" cy="630942"/>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The bigger the company, the better.</a:t>
            </a:r>
          </a:p>
        </p:txBody>
      </p:sp>
      <p:sp>
        <p:nvSpPr>
          <p:cNvPr id="27" name="TextBox 26">
            <a:extLst>
              <a:ext uri="{FF2B5EF4-FFF2-40B4-BE49-F238E27FC236}">
                <a16:creationId xmlns:a16="http://schemas.microsoft.com/office/drawing/2014/main" xmlns="" id="{B218102E-B4A6-423A-912B-AD8C4175ED4B}"/>
              </a:ext>
            </a:extLst>
          </p:cNvPr>
          <p:cNvSpPr txBox="1"/>
          <p:nvPr/>
        </p:nvSpPr>
        <p:spPr>
          <a:xfrm>
            <a:off x="6053591" y="4711959"/>
            <a:ext cx="5944632" cy="1169551"/>
          </a:xfrm>
          <a:prstGeom prst="rect">
            <a:avLst/>
          </a:prstGeom>
          <a:noFill/>
        </p:spPr>
        <p:txBody>
          <a:bodyPr wrap="square" rtlCol="0">
            <a:spAutoFit/>
          </a:bodyPr>
          <a:lstStyle/>
          <a:p>
            <a:r>
              <a:rPr lang="en-US" sz="3500" dirty="0">
                <a:solidFill>
                  <a:srgbClr val="818DB1"/>
                </a:solidFill>
                <a:latin typeface="DIN Condensed Light" panose="020B0506040000020204" pitchFamily="34" charset="0"/>
                <a:ea typeface="DIN Condensed Light" panose="020B0506040000020204" pitchFamily="34" charset="0"/>
              </a:rPr>
              <a:t>Be cautious of the small mom &amp; pops.</a:t>
            </a:r>
          </a:p>
        </p:txBody>
      </p:sp>
      <p:sp>
        <p:nvSpPr>
          <p:cNvPr id="28" name="TextBox 27">
            <a:extLst>
              <a:ext uri="{FF2B5EF4-FFF2-40B4-BE49-F238E27FC236}">
                <a16:creationId xmlns:a16="http://schemas.microsoft.com/office/drawing/2014/main" xmlns="" id="{9234BB53-5DAE-4B86-826E-90D2789EEAB7}"/>
              </a:ext>
            </a:extLst>
          </p:cNvPr>
          <p:cNvSpPr txBox="1"/>
          <p:nvPr/>
        </p:nvSpPr>
        <p:spPr>
          <a:xfrm>
            <a:off x="558501" y="3962545"/>
            <a:ext cx="3374265" cy="1138773"/>
          </a:xfrm>
          <a:prstGeom prst="rect">
            <a:avLst/>
          </a:prstGeom>
          <a:noFill/>
        </p:spPr>
        <p:txBody>
          <a:bodyPr wrap="square" rtlCol="0">
            <a:spAutoFit/>
          </a:bodyPr>
          <a:lstStyle/>
          <a:p>
            <a:endParaRPr lang="en-US" dirty="0"/>
          </a:p>
          <a:p>
            <a:r>
              <a:rPr lang="en-US" sz="5000" dirty="0">
                <a:solidFill>
                  <a:srgbClr val="554F6F"/>
                </a:solidFill>
                <a:latin typeface="DIN Condensed Light" panose="020B0506040000020204" pitchFamily="34" charset="0"/>
                <a:ea typeface="DIN Condensed Light" panose="020B0506040000020204" pitchFamily="34" charset="0"/>
              </a:rPr>
              <a:t>The Company</a:t>
            </a:r>
          </a:p>
        </p:txBody>
      </p:sp>
      <p:cxnSp>
        <p:nvCxnSpPr>
          <p:cNvPr id="29" name="Straight Arrow Connector 28">
            <a:extLst>
              <a:ext uri="{FF2B5EF4-FFF2-40B4-BE49-F238E27FC236}">
                <a16:creationId xmlns:a16="http://schemas.microsoft.com/office/drawing/2014/main" xmlns="" id="{675054BE-9E9A-4821-8FD4-CB91BA9F261B}"/>
              </a:ext>
            </a:extLst>
          </p:cNvPr>
          <p:cNvCxnSpPr/>
          <p:nvPr/>
        </p:nvCxnSpPr>
        <p:spPr>
          <a:xfrm flipV="1">
            <a:off x="3121264" y="1771724"/>
            <a:ext cx="2383971" cy="567236"/>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C33AE7C9-A9DF-4527-AF28-45F454C437BA}"/>
              </a:ext>
            </a:extLst>
          </p:cNvPr>
          <p:cNvCxnSpPr>
            <a:cxnSpLocks/>
          </p:cNvCxnSpPr>
          <p:nvPr/>
        </p:nvCxnSpPr>
        <p:spPr>
          <a:xfrm flipV="1">
            <a:off x="3659837" y="4146206"/>
            <a:ext cx="1845398" cy="435654"/>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xmlns="" id="{3874ADF0-C302-4DEA-9F64-F0B9695F087F}"/>
              </a:ext>
            </a:extLst>
          </p:cNvPr>
          <p:cNvCxnSpPr>
            <a:cxnSpLocks/>
          </p:cNvCxnSpPr>
          <p:nvPr/>
        </p:nvCxnSpPr>
        <p:spPr>
          <a:xfrm>
            <a:off x="3659838" y="4845595"/>
            <a:ext cx="1845397" cy="290255"/>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xmlns="" id="{DABA9E2A-4C51-4685-AD6B-0BE6E04541B2}"/>
              </a:ext>
            </a:extLst>
          </p:cNvPr>
          <p:cNvCxnSpPr>
            <a:cxnSpLocks/>
          </p:cNvCxnSpPr>
          <p:nvPr/>
        </p:nvCxnSpPr>
        <p:spPr>
          <a:xfrm>
            <a:off x="3121265" y="2551317"/>
            <a:ext cx="2383971" cy="178293"/>
          </a:xfrm>
          <a:prstGeom prst="straightConnector1">
            <a:avLst/>
          </a:prstGeom>
          <a:ln>
            <a:solidFill>
              <a:srgbClr val="554F6F"/>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xmlns="" id="{E7A88AEB-29AB-43B5-8112-96FB81DB9615}"/>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nvGrpSpPr>
          <p:cNvPr id="36" name="Group 35">
            <a:extLst>
              <a:ext uri="{FF2B5EF4-FFF2-40B4-BE49-F238E27FC236}">
                <a16:creationId xmlns:a16="http://schemas.microsoft.com/office/drawing/2014/main" xmlns="" id="{41FB7869-E630-4A99-A298-41F9702BA332}"/>
              </a:ext>
            </a:extLst>
          </p:cNvPr>
          <p:cNvGrpSpPr/>
          <p:nvPr/>
        </p:nvGrpSpPr>
        <p:grpSpPr>
          <a:xfrm>
            <a:off x="0" y="327184"/>
            <a:ext cx="12513128" cy="1036377"/>
            <a:chOff x="0" y="327184"/>
            <a:chExt cx="12513128" cy="1036377"/>
          </a:xfrm>
        </p:grpSpPr>
        <p:sp>
          <p:nvSpPr>
            <p:cNvPr id="37" name="Rectangle 36">
              <a:extLst>
                <a:ext uri="{FF2B5EF4-FFF2-40B4-BE49-F238E27FC236}">
                  <a16:creationId xmlns:a16="http://schemas.microsoft.com/office/drawing/2014/main" xmlns="" id="{799ED975-6A6B-4B8D-BBF4-3D427EB15E5C}"/>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xmlns="" id="{FF3AC02D-2FE1-4AE6-8C86-B54B3F6C121E}"/>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Tree>
    <p:extLst>
      <p:ext uri="{BB962C8B-B14F-4D97-AF65-F5344CB8AC3E}">
        <p14:creationId xmlns:p14="http://schemas.microsoft.com/office/powerpoint/2010/main" val="248245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6" grpId="0"/>
      <p:bldP spid="27" grpId="0"/>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9FB29147-9B07-49E4-BE83-85160B92AED0}"/>
              </a:ext>
            </a:extLst>
          </p:cNvPr>
          <p:cNvSpPr txBox="1"/>
          <p:nvPr/>
        </p:nvSpPr>
        <p:spPr>
          <a:xfrm>
            <a:off x="10114384" y="6279503"/>
            <a:ext cx="2077615"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sp>
        <p:nvSpPr>
          <p:cNvPr id="12" name="TextBox 11">
            <a:extLst>
              <a:ext uri="{FF2B5EF4-FFF2-40B4-BE49-F238E27FC236}">
                <a16:creationId xmlns:a16="http://schemas.microsoft.com/office/drawing/2014/main" xmlns="" id="{D7CEF51E-161E-4B2D-801A-CAF2E2F306A8}"/>
              </a:ext>
            </a:extLst>
          </p:cNvPr>
          <p:cNvSpPr txBox="1"/>
          <p:nvPr/>
        </p:nvSpPr>
        <p:spPr>
          <a:xfrm>
            <a:off x="610739" y="34702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sp>
        <p:nvSpPr>
          <p:cNvPr id="13" name="TextBox 12">
            <a:extLst>
              <a:ext uri="{FF2B5EF4-FFF2-40B4-BE49-F238E27FC236}">
                <a16:creationId xmlns:a16="http://schemas.microsoft.com/office/drawing/2014/main" xmlns="" id="{738E01FE-0235-4AF3-9C65-DE555EC14335}"/>
              </a:ext>
            </a:extLst>
          </p:cNvPr>
          <p:cNvSpPr txBox="1"/>
          <p:nvPr/>
        </p:nvSpPr>
        <p:spPr>
          <a:xfrm>
            <a:off x="610739" y="1538833"/>
            <a:ext cx="7359527" cy="861774"/>
          </a:xfrm>
          <a:prstGeom prst="rect">
            <a:avLst/>
          </a:prstGeom>
          <a:noFill/>
        </p:spPr>
        <p:txBody>
          <a:bodyPr wrap="square" rtlCol="0">
            <a:spAutoFit/>
          </a:bodyPr>
          <a:lstStyle/>
          <a:p>
            <a:pPr>
              <a:spcAft>
                <a:spcPts val="1200"/>
              </a:spcAft>
            </a:pPr>
            <a:r>
              <a:rPr lang="en-US" sz="5000" dirty="0">
                <a:solidFill>
                  <a:srgbClr val="554F6F"/>
                </a:solidFill>
                <a:latin typeface="DIN Condensed Light" panose="020B0506040000020204" pitchFamily="34" charset="0"/>
                <a:ea typeface="DIN Condensed Light" panose="020B0506040000020204" pitchFamily="34" charset="0"/>
              </a:rPr>
              <a:t>Sexual Assault or Verbal Abuse</a:t>
            </a:r>
            <a:endParaRPr lang="en-US" sz="5000" dirty="0">
              <a:solidFill>
                <a:srgbClr val="818DB1"/>
              </a:solidFill>
              <a:latin typeface="DIN Condensed Light" panose="020B0506040000020204" pitchFamily="34" charset="0"/>
              <a:ea typeface="DIN Condensed Light" panose="020B0506040000020204" pitchFamily="34" charset="0"/>
            </a:endParaRPr>
          </a:p>
        </p:txBody>
      </p:sp>
      <p:sp>
        <p:nvSpPr>
          <p:cNvPr id="14" name="TextBox 13">
            <a:extLst>
              <a:ext uri="{FF2B5EF4-FFF2-40B4-BE49-F238E27FC236}">
                <a16:creationId xmlns:a16="http://schemas.microsoft.com/office/drawing/2014/main" xmlns="" id="{F5CC86DB-B319-4AE7-81D2-1B8C4A3904A5}"/>
              </a:ext>
            </a:extLst>
          </p:cNvPr>
          <p:cNvSpPr txBox="1"/>
          <p:nvPr/>
        </p:nvSpPr>
        <p:spPr>
          <a:xfrm>
            <a:off x="1024884" y="2345593"/>
            <a:ext cx="5180152" cy="707886"/>
          </a:xfrm>
          <a:prstGeom prst="rect">
            <a:avLst/>
          </a:prstGeom>
          <a:noFill/>
        </p:spPr>
        <p:txBody>
          <a:bodyPr wrap="square" rtlCol="0">
            <a:spAutoFit/>
          </a:bodyPr>
          <a:lstStyle/>
          <a:p>
            <a:pPr marL="342900" lvl="0" indent="-342900">
              <a:spcAft>
                <a:spcPts val="1200"/>
              </a:spcAft>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What is worth more?</a:t>
            </a:r>
          </a:p>
        </p:txBody>
      </p:sp>
      <p:sp>
        <p:nvSpPr>
          <p:cNvPr id="15" name="TextBox 14">
            <a:extLst>
              <a:ext uri="{FF2B5EF4-FFF2-40B4-BE49-F238E27FC236}">
                <a16:creationId xmlns:a16="http://schemas.microsoft.com/office/drawing/2014/main" xmlns="" id="{1194B2D7-58CD-4FAE-A031-B77063562E63}"/>
              </a:ext>
            </a:extLst>
          </p:cNvPr>
          <p:cNvSpPr txBox="1"/>
          <p:nvPr/>
        </p:nvSpPr>
        <p:spPr>
          <a:xfrm>
            <a:off x="1024884" y="3089679"/>
            <a:ext cx="9799998" cy="2831544"/>
          </a:xfrm>
          <a:prstGeom prst="rect">
            <a:avLst/>
          </a:prstGeom>
          <a:noFill/>
        </p:spPr>
        <p:txBody>
          <a:bodyPr wrap="square" rtlCol="0">
            <a:spAutoFit/>
          </a:bodyPr>
          <a:lstStyle/>
          <a:p>
            <a:pPr marL="342900" indent="-3429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Both a jury and the law hold managing agents, officers, and owners to a higher standard and may award more for verbal abuse than touching if the perpetrator is high up in the company.</a:t>
            </a:r>
          </a:p>
          <a:p>
            <a:endParaRPr lang="en-US" dirty="0"/>
          </a:p>
        </p:txBody>
      </p:sp>
      <p:grpSp>
        <p:nvGrpSpPr>
          <p:cNvPr id="16" name="Group 15">
            <a:extLst>
              <a:ext uri="{FF2B5EF4-FFF2-40B4-BE49-F238E27FC236}">
                <a16:creationId xmlns:a16="http://schemas.microsoft.com/office/drawing/2014/main" xmlns="" id="{66AA3807-84A9-4858-8A92-04BB66F4631A}"/>
              </a:ext>
            </a:extLst>
          </p:cNvPr>
          <p:cNvGrpSpPr/>
          <p:nvPr/>
        </p:nvGrpSpPr>
        <p:grpSpPr>
          <a:xfrm>
            <a:off x="0" y="327184"/>
            <a:ext cx="12513128" cy="1036377"/>
            <a:chOff x="0" y="327184"/>
            <a:chExt cx="12513128" cy="1036377"/>
          </a:xfrm>
        </p:grpSpPr>
        <p:sp>
          <p:nvSpPr>
            <p:cNvPr id="17" name="Rectangle 16">
              <a:extLst>
                <a:ext uri="{FF2B5EF4-FFF2-40B4-BE49-F238E27FC236}">
                  <a16:creationId xmlns:a16="http://schemas.microsoft.com/office/drawing/2014/main" xmlns="" id="{3B1086E4-C90B-4237-9DB9-FED5F03FD03F}"/>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xmlns="" id="{91871B15-6D88-47E6-A69C-721C6E57C36C}"/>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Tree>
    <p:extLst>
      <p:ext uri="{BB962C8B-B14F-4D97-AF65-F5344CB8AC3E}">
        <p14:creationId xmlns:p14="http://schemas.microsoft.com/office/powerpoint/2010/main" val="392750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2F62030B-48FA-409F-9C03-739338CA7623}"/>
              </a:ext>
            </a:extLst>
          </p:cNvPr>
          <p:cNvSpPr txBox="1"/>
          <p:nvPr/>
        </p:nvSpPr>
        <p:spPr>
          <a:xfrm>
            <a:off x="980972" y="2847623"/>
            <a:ext cx="8598822" cy="707886"/>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The higher up in the company, the better.</a:t>
            </a:r>
          </a:p>
        </p:txBody>
      </p:sp>
      <p:sp>
        <p:nvSpPr>
          <p:cNvPr id="11" name="TextBox 10">
            <a:extLst>
              <a:ext uri="{FF2B5EF4-FFF2-40B4-BE49-F238E27FC236}">
                <a16:creationId xmlns:a16="http://schemas.microsoft.com/office/drawing/2014/main" xmlns="" id="{01A07DEC-E29C-4DF4-9F10-69F0903EF08D}"/>
              </a:ext>
            </a:extLst>
          </p:cNvPr>
          <p:cNvSpPr txBox="1"/>
          <p:nvPr/>
        </p:nvSpPr>
        <p:spPr>
          <a:xfrm>
            <a:off x="10551605" y="6425513"/>
            <a:ext cx="1640394"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sp>
        <p:nvSpPr>
          <p:cNvPr id="5" name="TextBox 4">
            <a:extLst>
              <a:ext uri="{FF2B5EF4-FFF2-40B4-BE49-F238E27FC236}">
                <a16:creationId xmlns:a16="http://schemas.microsoft.com/office/drawing/2014/main" xmlns="" id="{8A5997C1-AE95-4B72-B0B9-29E6F75F9F48}"/>
              </a:ext>
            </a:extLst>
          </p:cNvPr>
          <p:cNvSpPr txBox="1"/>
          <p:nvPr/>
        </p:nvSpPr>
        <p:spPr>
          <a:xfrm>
            <a:off x="571500" y="1679416"/>
            <a:ext cx="5396247"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The Perpetrator</a:t>
            </a:r>
          </a:p>
        </p:txBody>
      </p:sp>
      <p:sp>
        <p:nvSpPr>
          <p:cNvPr id="6" name="TextBox 5">
            <a:extLst>
              <a:ext uri="{FF2B5EF4-FFF2-40B4-BE49-F238E27FC236}">
                <a16:creationId xmlns:a16="http://schemas.microsoft.com/office/drawing/2014/main" xmlns="" id="{A080D876-421C-4F39-8DC5-3F51602FD2D7}"/>
              </a:ext>
            </a:extLst>
          </p:cNvPr>
          <p:cNvSpPr txBox="1"/>
          <p:nvPr/>
        </p:nvSpPr>
        <p:spPr>
          <a:xfrm>
            <a:off x="7821702" y="3530366"/>
            <a:ext cx="3972192" cy="553998"/>
          </a:xfrm>
          <a:prstGeom prst="rect">
            <a:avLst/>
          </a:prstGeom>
          <a:noFill/>
        </p:spPr>
        <p:txBody>
          <a:bodyPr wrap="square" rtlCol="0">
            <a:spAutoFit/>
          </a:bodyPr>
          <a:lstStyle/>
          <a:p>
            <a:r>
              <a:rPr lang="en-US" sz="3000" dirty="0">
                <a:solidFill>
                  <a:srgbClr val="818DB1"/>
                </a:solidFill>
                <a:latin typeface="DIN Condensed Light" panose="020B0506040000020204" pitchFamily="34" charset="0"/>
                <a:ea typeface="DIN Condensed Light" panose="020B0506040000020204" pitchFamily="34" charset="0"/>
              </a:rPr>
              <a:t>Owner = Personal Assets</a:t>
            </a:r>
          </a:p>
        </p:txBody>
      </p:sp>
      <p:sp>
        <p:nvSpPr>
          <p:cNvPr id="8" name="Star: 5 Points 7">
            <a:extLst>
              <a:ext uri="{FF2B5EF4-FFF2-40B4-BE49-F238E27FC236}">
                <a16:creationId xmlns:a16="http://schemas.microsoft.com/office/drawing/2014/main" xmlns="" id="{1A9D6117-BDF5-43A2-9F1A-FA7806B01765}"/>
              </a:ext>
            </a:extLst>
          </p:cNvPr>
          <p:cNvSpPr/>
          <p:nvPr/>
        </p:nvSpPr>
        <p:spPr>
          <a:xfrm>
            <a:off x="7344097" y="4775095"/>
            <a:ext cx="363071" cy="368404"/>
          </a:xfrm>
          <a:prstGeom prst="star5">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ar: 5 Points 11">
            <a:extLst>
              <a:ext uri="{FF2B5EF4-FFF2-40B4-BE49-F238E27FC236}">
                <a16:creationId xmlns:a16="http://schemas.microsoft.com/office/drawing/2014/main" xmlns="" id="{A50DFC1C-4DFC-403F-A4B1-373B019CCE46}"/>
              </a:ext>
            </a:extLst>
          </p:cNvPr>
          <p:cNvSpPr/>
          <p:nvPr/>
        </p:nvSpPr>
        <p:spPr>
          <a:xfrm>
            <a:off x="7190102" y="3588214"/>
            <a:ext cx="363071" cy="368404"/>
          </a:xfrm>
          <a:prstGeom prst="star5">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xmlns="" id="{DDBD99F1-5D7A-4DD1-BF88-FD95F2A095A3}"/>
              </a:ext>
            </a:extLst>
          </p:cNvPr>
          <p:cNvSpPr txBox="1"/>
          <p:nvPr/>
        </p:nvSpPr>
        <p:spPr>
          <a:xfrm>
            <a:off x="980972" y="4041983"/>
            <a:ext cx="8598822" cy="707886"/>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If not the owner, then at least a supervisor.</a:t>
            </a:r>
          </a:p>
        </p:txBody>
      </p:sp>
      <p:grpSp>
        <p:nvGrpSpPr>
          <p:cNvPr id="19" name="Group 18">
            <a:extLst>
              <a:ext uri="{FF2B5EF4-FFF2-40B4-BE49-F238E27FC236}">
                <a16:creationId xmlns:a16="http://schemas.microsoft.com/office/drawing/2014/main" xmlns="" id="{797ADA3D-F9DC-4759-9661-348C2F618E66}"/>
              </a:ext>
            </a:extLst>
          </p:cNvPr>
          <p:cNvGrpSpPr/>
          <p:nvPr/>
        </p:nvGrpSpPr>
        <p:grpSpPr>
          <a:xfrm>
            <a:off x="0" y="327184"/>
            <a:ext cx="12513128" cy="1036377"/>
            <a:chOff x="0" y="327184"/>
            <a:chExt cx="12513128" cy="1036377"/>
          </a:xfrm>
        </p:grpSpPr>
        <p:sp>
          <p:nvSpPr>
            <p:cNvPr id="20" name="Rectangle 19">
              <a:extLst>
                <a:ext uri="{FF2B5EF4-FFF2-40B4-BE49-F238E27FC236}">
                  <a16:creationId xmlns:a16="http://schemas.microsoft.com/office/drawing/2014/main" xmlns="" id="{38C17B0C-16C0-421B-85A9-1B9C5230E158}"/>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xmlns="" id="{3A5C574F-7DDA-41EC-A8A0-3ED3C4453DBA}"/>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
        <p:nvSpPr>
          <p:cNvPr id="22" name="TextBox 21">
            <a:extLst>
              <a:ext uri="{FF2B5EF4-FFF2-40B4-BE49-F238E27FC236}">
                <a16:creationId xmlns:a16="http://schemas.microsoft.com/office/drawing/2014/main" xmlns="" id="{FA7D38E4-A995-4313-BE15-4522CBE8255E}"/>
              </a:ext>
            </a:extLst>
          </p:cNvPr>
          <p:cNvSpPr txBox="1"/>
          <p:nvPr/>
        </p:nvSpPr>
        <p:spPr>
          <a:xfrm>
            <a:off x="8014996" y="4752647"/>
            <a:ext cx="3900375" cy="1015663"/>
          </a:xfrm>
          <a:prstGeom prst="rect">
            <a:avLst/>
          </a:prstGeom>
          <a:noFill/>
        </p:spPr>
        <p:txBody>
          <a:bodyPr wrap="square" rtlCol="0">
            <a:spAutoFit/>
          </a:bodyPr>
          <a:lstStyle/>
          <a:p>
            <a:r>
              <a:rPr lang="en-US" sz="3000" dirty="0">
                <a:solidFill>
                  <a:srgbClr val="818DB1"/>
                </a:solidFill>
                <a:latin typeface="DIN Condensed Light" panose="020B0506040000020204" pitchFamily="34" charset="0"/>
                <a:ea typeface="DIN Condensed Light" panose="020B0506040000020204" pitchFamily="34" charset="0"/>
              </a:rPr>
              <a:t>Owner/Officer = Punitive Damages</a:t>
            </a:r>
          </a:p>
        </p:txBody>
      </p:sp>
    </p:spTree>
    <p:extLst>
      <p:ext uri="{BB962C8B-B14F-4D97-AF65-F5344CB8AC3E}">
        <p14:creationId xmlns:p14="http://schemas.microsoft.com/office/powerpoint/2010/main" val="396781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fltVal val="0"/>
                                          </p:val>
                                        </p:tav>
                                        <p:tav tm="100000">
                                          <p:val>
                                            <p:strVal val="#ppt_w"/>
                                          </p:val>
                                        </p:tav>
                                      </p:tavLst>
                                    </p:anim>
                                    <p:anim calcmode="lin" valueType="num">
                                      <p:cBhvr>
                                        <p:cTn id="32" dur="500" fill="hold"/>
                                        <p:tgtEl>
                                          <p:spTgt spid="8"/>
                                        </p:tgtEl>
                                        <p:attrNameLst>
                                          <p:attrName>ppt_h</p:attrName>
                                        </p:attrNameLst>
                                      </p:cBhvr>
                                      <p:tavLst>
                                        <p:tav tm="0">
                                          <p:val>
                                            <p:fltVal val="0"/>
                                          </p:val>
                                        </p:tav>
                                        <p:tav tm="100000">
                                          <p:val>
                                            <p:strVal val="#ppt_h"/>
                                          </p:val>
                                        </p:tav>
                                      </p:tavLst>
                                    </p:anim>
                                    <p:animEffect transition="in" filter="fade">
                                      <p:cBhvr>
                                        <p:cTn id="33" dur="500"/>
                                        <p:tgtEl>
                                          <p:spTgt spid="8"/>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Effect transition="in" filter="fade">
                                      <p:cBhvr>
                                        <p:cTn id="3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P spid="12" grpId="0" animBg="1"/>
      <p:bldP spid="13"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xmlns="" id="{519FA858-42C8-407D-BC6B-86F8B3DE9462}"/>
              </a:ext>
            </a:extLst>
          </p:cNvPr>
          <p:cNvSpPr txBox="1"/>
          <p:nvPr/>
        </p:nvSpPr>
        <p:spPr>
          <a:xfrm>
            <a:off x="250371" y="325916"/>
            <a:ext cx="11941628" cy="1005343"/>
          </a:xfrm>
          <a:prstGeom prst="rect">
            <a:avLst/>
          </a:prstGeom>
          <a:noFill/>
        </p:spPr>
        <p:txBody>
          <a:bodyPr wrap="square" rtlCol="0" anchor="ctr">
            <a:noAutofit/>
          </a:bodyPr>
          <a:lstStyle/>
          <a:p>
            <a:r>
              <a:rPr lang="en-US" sz="3800" b="1" dirty="0">
                <a:solidFill>
                  <a:schemeClr val="bg1"/>
                </a:solidFill>
                <a:latin typeface="Arial Narrow" panose="020B0606020202030204" pitchFamily="34" charset="0"/>
              </a:rPr>
              <a:t>LENGTH OF EMPLOYMENT</a:t>
            </a:r>
          </a:p>
        </p:txBody>
      </p:sp>
      <p:sp>
        <p:nvSpPr>
          <p:cNvPr id="11" name="TextBox 10">
            <a:extLst>
              <a:ext uri="{FF2B5EF4-FFF2-40B4-BE49-F238E27FC236}">
                <a16:creationId xmlns:a16="http://schemas.microsoft.com/office/drawing/2014/main" xmlns="" id="{23EAE99A-609A-4BF3-B0F6-C0DADDCB8D4D}"/>
              </a:ext>
            </a:extLst>
          </p:cNvPr>
          <p:cNvSpPr txBox="1"/>
          <p:nvPr/>
        </p:nvSpPr>
        <p:spPr>
          <a:xfrm>
            <a:off x="10235682" y="6425513"/>
            <a:ext cx="1956317"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3" name="Group 12">
            <a:extLst>
              <a:ext uri="{FF2B5EF4-FFF2-40B4-BE49-F238E27FC236}">
                <a16:creationId xmlns:a16="http://schemas.microsoft.com/office/drawing/2014/main" xmlns="" id="{1540DF13-642E-418B-BB88-EE52D274BCDB}"/>
              </a:ext>
            </a:extLst>
          </p:cNvPr>
          <p:cNvGrpSpPr/>
          <p:nvPr/>
        </p:nvGrpSpPr>
        <p:grpSpPr>
          <a:xfrm>
            <a:off x="0" y="327184"/>
            <a:ext cx="12513128" cy="1036377"/>
            <a:chOff x="0" y="327184"/>
            <a:chExt cx="12513128" cy="1036377"/>
          </a:xfrm>
        </p:grpSpPr>
        <p:sp>
          <p:nvSpPr>
            <p:cNvPr id="14" name="Rectangle 13">
              <a:extLst>
                <a:ext uri="{FF2B5EF4-FFF2-40B4-BE49-F238E27FC236}">
                  <a16:creationId xmlns:a16="http://schemas.microsoft.com/office/drawing/2014/main" xmlns="" id="{C828E6B3-53D9-4AE9-8CF0-F8E669E1DFA6}"/>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277B8782-DC28-4458-9921-0F977B56DDD1}"/>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
        <p:nvSpPr>
          <p:cNvPr id="16" name="TextBox 15">
            <a:extLst>
              <a:ext uri="{FF2B5EF4-FFF2-40B4-BE49-F238E27FC236}">
                <a16:creationId xmlns:a16="http://schemas.microsoft.com/office/drawing/2014/main" xmlns="" id="{0A6115E0-8CF7-4512-B881-ACDBB509F53B}"/>
              </a:ext>
            </a:extLst>
          </p:cNvPr>
          <p:cNvSpPr txBox="1"/>
          <p:nvPr/>
        </p:nvSpPr>
        <p:spPr>
          <a:xfrm>
            <a:off x="1040441" y="2732883"/>
            <a:ext cx="7834618"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Long term = good, loyal employee</a:t>
            </a:r>
          </a:p>
        </p:txBody>
      </p:sp>
      <p:sp>
        <p:nvSpPr>
          <p:cNvPr id="18" name="TextBox 17">
            <a:extLst>
              <a:ext uri="{FF2B5EF4-FFF2-40B4-BE49-F238E27FC236}">
                <a16:creationId xmlns:a16="http://schemas.microsoft.com/office/drawing/2014/main" xmlns="" id="{5DCBD4E7-1FFA-43B9-8A64-2C678839D0DD}"/>
              </a:ext>
            </a:extLst>
          </p:cNvPr>
          <p:cNvSpPr txBox="1"/>
          <p:nvPr/>
        </p:nvSpPr>
        <p:spPr>
          <a:xfrm>
            <a:off x="578354" y="1915180"/>
            <a:ext cx="5517645"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Length of Employment</a:t>
            </a:r>
          </a:p>
        </p:txBody>
      </p:sp>
      <p:sp>
        <p:nvSpPr>
          <p:cNvPr id="21" name="TextBox 20">
            <a:extLst>
              <a:ext uri="{FF2B5EF4-FFF2-40B4-BE49-F238E27FC236}">
                <a16:creationId xmlns:a16="http://schemas.microsoft.com/office/drawing/2014/main" xmlns="" id="{91E97A0B-1A01-4B5A-8E3B-3712F45EC110}"/>
              </a:ext>
            </a:extLst>
          </p:cNvPr>
          <p:cNvSpPr txBox="1"/>
          <p:nvPr/>
        </p:nvSpPr>
        <p:spPr>
          <a:xfrm>
            <a:off x="578354" y="3396697"/>
            <a:ext cx="3374265" cy="1138773"/>
          </a:xfrm>
          <a:prstGeom prst="rect">
            <a:avLst/>
          </a:prstGeom>
          <a:noFill/>
        </p:spPr>
        <p:txBody>
          <a:bodyPr wrap="square" rtlCol="0">
            <a:spAutoFit/>
          </a:bodyPr>
          <a:lstStyle/>
          <a:p>
            <a:endParaRPr lang="en-US" dirty="0"/>
          </a:p>
          <a:p>
            <a:r>
              <a:rPr lang="en-US" sz="5000" dirty="0">
                <a:solidFill>
                  <a:srgbClr val="554F6F"/>
                </a:solidFill>
                <a:latin typeface="DIN Condensed Light" panose="020B0506040000020204" pitchFamily="34" charset="0"/>
                <a:ea typeface="DIN Condensed Light" panose="020B0506040000020204" pitchFamily="34" charset="0"/>
              </a:rPr>
              <a:t>Wage Loss</a:t>
            </a:r>
          </a:p>
        </p:txBody>
      </p:sp>
      <p:sp>
        <p:nvSpPr>
          <p:cNvPr id="26" name="TextBox 25">
            <a:extLst>
              <a:ext uri="{FF2B5EF4-FFF2-40B4-BE49-F238E27FC236}">
                <a16:creationId xmlns:a16="http://schemas.microsoft.com/office/drawing/2014/main" xmlns="" id="{E796D0DC-C6C8-443D-8E0A-19607E4979C9}"/>
              </a:ext>
            </a:extLst>
          </p:cNvPr>
          <p:cNvSpPr txBox="1"/>
          <p:nvPr/>
        </p:nvSpPr>
        <p:spPr>
          <a:xfrm>
            <a:off x="1040441" y="4650380"/>
            <a:ext cx="7834618"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Used to evaluate offer amount</a:t>
            </a:r>
          </a:p>
        </p:txBody>
      </p:sp>
    </p:spTree>
    <p:extLst>
      <p:ext uri="{BB962C8B-B14F-4D97-AF65-F5344CB8AC3E}">
        <p14:creationId xmlns:p14="http://schemas.microsoft.com/office/powerpoint/2010/main" val="538081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P spid="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4BC1C71F-9AD1-4648-A04B-995E2620D26F}"/>
              </a:ext>
            </a:extLst>
          </p:cNvPr>
          <p:cNvSpPr txBox="1"/>
          <p:nvPr/>
        </p:nvSpPr>
        <p:spPr>
          <a:xfrm>
            <a:off x="9825135" y="6298163"/>
            <a:ext cx="2366864"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3" name="Group 12">
            <a:extLst>
              <a:ext uri="{FF2B5EF4-FFF2-40B4-BE49-F238E27FC236}">
                <a16:creationId xmlns:a16="http://schemas.microsoft.com/office/drawing/2014/main" xmlns="" id="{B61D54D2-05F0-4206-9609-5683762415C8}"/>
              </a:ext>
            </a:extLst>
          </p:cNvPr>
          <p:cNvGrpSpPr/>
          <p:nvPr/>
        </p:nvGrpSpPr>
        <p:grpSpPr>
          <a:xfrm>
            <a:off x="0" y="327184"/>
            <a:ext cx="12513128" cy="1036377"/>
            <a:chOff x="0" y="327184"/>
            <a:chExt cx="12513128" cy="1036377"/>
          </a:xfrm>
        </p:grpSpPr>
        <p:sp>
          <p:nvSpPr>
            <p:cNvPr id="14" name="Rectangle 13">
              <a:extLst>
                <a:ext uri="{FF2B5EF4-FFF2-40B4-BE49-F238E27FC236}">
                  <a16:creationId xmlns:a16="http://schemas.microsoft.com/office/drawing/2014/main" xmlns="" id="{8F4FAC71-98D6-4E31-8C63-1F145B65C098}"/>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F1BB0353-835C-468F-AD48-C35443636C7E}"/>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
        <p:nvSpPr>
          <p:cNvPr id="16" name="TextBox 15">
            <a:extLst>
              <a:ext uri="{FF2B5EF4-FFF2-40B4-BE49-F238E27FC236}">
                <a16:creationId xmlns:a16="http://schemas.microsoft.com/office/drawing/2014/main" xmlns="" id="{3FCF35F6-AE49-45B4-9025-9B7F9E399A2C}"/>
              </a:ext>
            </a:extLst>
          </p:cNvPr>
          <p:cNvSpPr txBox="1"/>
          <p:nvPr/>
        </p:nvSpPr>
        <p:spPr>
          <a:xfrm>
            <a:off x="578355" y="1469100"/>
            <a:ext cx="6441010"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Vulnerability of the Plaintiff </a:t>
            </a:r>
          </a:p>
        </p:txBody>
      </p:sp>
      <p:sp>
        <p:nvSpPr>
          <p:cNvPr id="17" name="TextBox 16">
            <a:extLst>
              <a:ext uri="{FF2B5EF4-FFF2-40B4-BE49-F238E27FC236}">
                <a16:creationId xmlns:a16="http://schemas.microsoft.com/office/drawing/2014/main" xmlns="" id="{18F058A6-DCF1-408F-98C7-73F76E9779C5}"/>
              </a:ext>
            </a:extLst>
          </p:cNvPr>
          <p:cNvSpPr txBox="1"/>
          <p:nvPr/>
        </p:nvSpPr>
        <p:spPr>
          <a:xfrm>
            <a:off x="3620277" y="2387433"/>
            <a:ext cx="7977673"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Pre-existing conditions</a:t>
            </a:r>
          </a:p>
        </p:txBody>
      </p:sp>
      <p:sp>
        <p:nvSpPr>
          <p:cNvPr id="18" name="TextBox 17">
            <a:extLst>
              <a:ext uri="{FF2B5EF4-FFF2-40B4-BE49-F238E27FC236}">
                <a16:creationId xmlns:a16="http://schemas.microsoft.com/office/drawing/2014/main" xmlns="" id="{E4852456-B21E-4A55-85E9-509CE3C7D18B}"/>
              </a:ext>
            </a:extLst>
          </p:cNvPr>
          <p:cNvSpPr txBox="1"/>
          <p:nvPr/>
        </p:nvSpPr>
        <p:spPr>
          <a:xfrm>
            <a:off x="3694921" y="3155618"/>
            <a:ext cx="8136295"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Past trauma often results in more harm</a:t>
            </a:r>
          </a:p>
        </p:txBody>
      </p:sp>
      <p:sp>
        <p:nvSpPr>
          <p:cNvPr id="19" name="TextBox 18">
            <a:extLst>
              <a:ext uri="{FF2B5EF4-FFF2-40B4-BE49-F238E27FC236}">
                <a16:creationId xmlns:a16="http://schemas.microsoft.com/office/drawing/2014/main" xmlns="" id="{B82753DD-8E43-4602-804F-0CA653CE3984}"/>
              </a:ext>
            </a:extLst>
          </p:cNvPr>
          <p:cNvSpPr txBox="1"/>
          <p:nvPr/>
        </p:nvSpPr>
        <p:spPr>
          <a:xfrm>
            <a:off x="652783" y="3858899"/>
            <a:ext cx="3415422"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Treatment</a:t>
            </a:r>
          </a:p>
        </p:txBody>
      </p:sp>
      <p:sp>
        <p:nvSpPr>
          <p:cNvPr id="20" name="TextBox 19">
            <a:extLst>
              <a:ext uri="{FF2B5EF4-FFF2-40B4-BE49-F238E27FC236}">
                <a16:creationId xmlns:a16="http://schemas.microsoft.com/office/drawing/2014/main" xmlns="" id="{9469A473-0505-4B23-BF2D-DB3D2D8CC856}"/>
              </a:ext>
            </a:extLst>
          </p:cNvPr>
          <p:cNvSpPr txBox="1"/>
          <p:nvPr/>
        </p:nvSpPr>
        <p:spPr>
          <a:xfrm>
            <a:off x="1040441" y="4783703"/>
            <a:ext cx="7834618"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Are they in treatment?  </a:t>
            </a:r>
          </a:p>
        </p:txBody>
      </p:sp>
    </p:spTree>
    <p:extLst>
      <p:ext uri="{BB962C8B-B14F-4D97-AF65-F5344CB8AC3E}">
        <p14:creationId xmlns:p14="http://schemas.microsoft.com/office/powerpoint/2010/main" val="1472792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xmlns="" id="{0EB2F1E0-E5FA-4D31-97F1-442627358A91}"/>
              </a:ext>
            </a:extLst>
          </p:cNvPr>
          <p:cNvSpPr txBox="1"/>
          <p:nvPr/>
        </p:nvSpPr>
        <p:spPr>
          <a:xfrm>
            <a:off x="10058400" y="6204857"/>
            <a:ext cx="2133599"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2" name="Group 11">
            <a:extLst>
              <a:ext uri="{FF2B5EF4-FFF2-40B4-BE49-F238E27FC236}">
                <a16:creationId xmlns:a16="http://schemas.microsoft.com/office/drawing/2014/main" xmlns="" id="{193C705D-295F-46A1-B1FB-2F3B500BDABB}"/>
              </a:ext>
            </a:extLst>
          </p:cNvPr>
          <p:cNvGrpSpPr/>
          <p:nvPr/>
        </p:nvGrpSpPr>
        <p:grpSpPr>
          <a:xfrm>
            <a:off x="0" y="327184"/>
            <a:ext cx="12513128" cy="1036377"/>
            <a:chOff x="0" y="327184"/>
            <a:chExt cx="12513128" cy="1036377"/>
          </a:xfrm>
        </p:grpSpPr>
        <p:sp>
          <p:nvSpPr>
            <p:cNvPr id="13" name="Rectangle 12">
              <a:extLst>
                <a:ext uri="{FF2B5EF4-FFF2-40B4-BE49-F238E27FC236}">
                  <a16:creationId xmlns:a16="http://schemas.microsoft.com/office/drawing/2014/main" xmlns="" id="{79A7301A-1273-43B2-98DA-6ED0D12EDCC8}"/>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AB85984C-EB12-4413-B159-DF49A34BF751}"/>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
        <p:nvSpPr>
          <p:cNvPr id="15" name="TextBox 14">
            <a:extLst>
              <a:ext uri="{FF2B5EF4-FFF2-40B4-BE49-F238E27FC236}">
                <a16:creationId xmlns:a16="http://schemas.microsoft.com/office/drawing/2014/main" xmlns="" id="{D5742E48-C37A-4602-B2B6-6B650039A526}"/>
              </a:ext>
            </a:extLst>
          </p:cNvPr>
          <p:cNvSpPr txBox="1"/>
          <p:nvPr/>
        </p:nvSpPr>
        <p:spPr>
          <a:xfrm>
            <a:off x="598526" y="1832075"/>
            <a:ext cx="3267504"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Insurance</a:t>
            </a:r>
          </a:p>
        </p:txBody>
      </p:sp>
      <p:sp>
        <p:nvSpPr>
          <p:cNvPr id="16" name="TextBox 15">
            <a:extLst>
              <a:ext uri="{FF2B5EF4-FFF2-40B4-BE49-F238E27FC236}">
                <a16:creationId xmlns:a16="http://schemas.microsoft.com/office/drawing/2014/main" xmlns="" id="{394960F4-B8AF-4705-8578-DEF9702925BC}"/>
              </a:ext>
            </a:extLst>
          </p:cNvPr>
          <p:cNvSpPr txBox="1"/>
          <p:nvPr/>
        </p:nvSpPr>
        <p:spPr>
          <a:xfrm>
            <a:off x="1022108" y="2689598"/>
            <a:ext cx="7834618"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General Liability</a:t>
            </a:r>
          </a:p>
        </p:txBody>
      </p:sp>
      <p:sp>
        <p:nvSpPr>
          <p:cNvPr id="17" name="TextBox 16">
            <a:extLst>
              <a:ext uri="{FF2B5EF4-FFF2-40B4-BE49-F238E27FC236}">
                <a16:creationId xmlns:a16="http://schemas.microsoft.com/office/drawing/2014/main" xmlns="" id="{77401A1C-F069-48B6-92CE-9CB9392FD86B}"/>
              </a:ext>
            </a:extLst>
          </p:cNvPr>
          <p:cNvSpPr txBox="1"/>
          <p:nvPr/>
        </p:nvSpPr>
        <p:spPr>
          <a:xfrm>
            <a:off x="1022108" y="3570290"/>
            <a:ext cx="7834618" cy="707886"/>
          </a:xfrm>
          <a:prstGeom prst="rect">
            <a:avLst/>
          </a:prstGeom>
          <a:noFill/>
        </p:spPr>
        <p:txBody>
          <a:bodyPr wrap="square" rtlCol="0">
            <a:spAutoFit/>
          </a:bodyPr>
          <a:lstStyle/>
          <a:p>
            <a:pPr marL="571500" indent="-571500">
              <a:buFont typeface="Arial" panose="020B0604020202020204" pitchFamily="34" charset="0"/>
              <a:buChar char="•"/>
            </a:pPr>
            <a:r>
              <a:rPr lang="en-US" sz="4000" dirty="0">
                <a:solidFill>
                  <a:srgbClr val="818DB1"/>
                </a:solidFill>
                <a:latin typeface="DIN Condensed Light" panose="020B0506040000020204" pitchFamily="34" charset="0"/>
                <a:ea typeface="DIN Condensed Light" panose="020B0506040000020204" pitchFamily="34" charset="0"/>
              </a:rPr>
              <a:t>EPLI</a:t>
            </a:r>
          </a:p>
        </p:txBody>
      </p:sp>
    </p:spTree>
    <p:extLst>
      <p:ext uri="{BB962C8B-B14F-4D97-AF65-F5344CB8AC3E}">
        <p14:creationId xmlns:p14="http://schemas.microsoft.com/office/powerpoint/2010/main" val="8984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xmlns="" id="{263D64A2-8BB2-450B-B308-86792E97B8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3092" b="41088"/>
          <a:stretch/>
        </p:blipFill>
        <p:spPr>
          <a:xfrm>
            <a:off x="0" y="3428999"/>
            <a:ext cx="5058507" cy="3429001"/>
          </a:xfrm>
          <a:prstGeom prst="rect">
            <a:avLst/>
          </a:prstGeom>
        </p:spPr>
      </p:pic>
      <p:sp>
        <p:nvSpPr>
          <p:cNvPr id="9" name="Rectangle 8">
            <a:extLst>
              <a:ext uri="{FF2B5EF4-FFF2-40B4-BE49-F238E27FC236}">
                <a16:creationId xmlns:a16="http://schemas.microsoft.com/office/drawing/2014/main" xmlns="" id="{1468F2E9-825C-40B6-BA6D-25DE7309B186}"/>
              </a:ext>
            </a:extLst>
          </p:cNvPr>
          <p:cNvSpPr/>
          <p:nvPr/>
        </p:nvSpPr>
        <p:spPr>
          <a:xfrm>
            <a:off x="0" y="6796320"/>
            <a:ext cx="12192000" cy="61680"/>
          </a:xfrm>
          <a:prstGeom prst="rect">
            <a:avLst/>
          </a:prstGeom>
          <a:solidFill>
            <a:srgbClr val="554F6F"/>
          </a:solidFill>
          <a:ln>
            <a:solidFill>
              <a:srgbClr val="554F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10F552E4-5CD8-4DE5-8334-8C0BD6CF2732}"/>
              </a:ext>
            </a:extLst>
          </p:cNvPr>
          <p:cNvSpPr/>
          <p:nvPr/>
        </p:nvSpPr>
        <p:spPr>
          <a:xfrm>
            <a:off x="0" y="5835239"/>
            <a:ext cx="12192000" cy="61680"/>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xmlns="" id="{3EFC8DAF-6122-4783-9333-430F40C3D2A6}"/>
              </a:ext>
            </a:extLst>
          </p:cNvPr>
          <p:cNvSpPr txBox="1"/>
          <p:nvPr/>
        </p:nvSpPr>
        <p:spPr>
          <a:xfrm>
            <a:off x="1023044" y="2519611"/>
            <a:ext cx="9213925" cy="1600438"/>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A credible client will always do better than one that struggles with the truth or exaggerates.  </a:t>
            </a:r>
          </a:p>
          <a:p>
            <a:endParaRPr lang="en-US" dirty="0"/>
          </a:p>
        </p:txBody>
      </p:sp>
      <p:sp>
        <p:nvSpPr>
          <p:cNvPr id="11" name="TextBox 10">
            <a:extLst>
              <a:ext uri="{FF2B5EF4-FFF2-40B4-BE49-F238E27FC236}">
                <a16:creationId xmlns:a16="http://schemas.microsoft.com/office/drawing/2014/main" xmlns="" id="{8023CFD4-1335-4192-8178-76A2C42ED571}"/>
              </a:ext>
            </a:extLst>
          </p:cNvPr>
          <p:cNvSpPr txBox="1"/>
          <p:nvPr/>
        </p:nvSpPr>
        <p:spPr>
          <a:xfrm>
            <a:off x="10551605" y="6425513"/>
            <a:ext cx="1640394" cy="307777"/>
          </a:xfrm>
          <a:prstGeom prst="rect">
            <a:avLst/>
          </a:prstGeom>
          <a:noFill/>
        </p:spPr>
        <p:txBody>
          <a:bodyPr wrap="square" rtlCol="0">
            <a:spAutoFit/>
          </a:bodyPr>
          <a:lstStyle/>
          <a:p>
            <a:r>
              <a:rPr lang="en-US" sz="1400" dirty="0">
                <a:solidFill>
                  <a:srgbClr val="818DB1"/>
                </a:solidFill>
                <a:latin typeface="DIN Condensed Light" panose="020B0506040000020204" pitchFamily="34" charset="0"/>
                <a:ea typeface="DIN Condensed Light" panose="020B0506040000020204" pitchFamily="34" charset="0"/>
                <a:cs typeface="HELVETICA" panose="020B0604020202020204" pitchFamily="34" charset="0"/>
              </a:rPr>
              <a:t>WWW.WMLAWYERS.COM</a:t>
            </a:r>
          </a:p>
        </p:txBody>
      </p:sp>
      <p:grpSp>
        <p:nvGrpSpPr>
          <p:cNvPr id="12" name="Group 11">
            <a:extLst>
              <a:ext uri="{FF2B5EF4-FFF2-40B4-BE49-F238E27FC236}">
                <a16:creationId xmlns:a16="http://schemas.microsoft.com/office/drawing/2014/main" xmlns="" id="{785C8A8A-81CE-4BF2-9854-C7B790DFF3F2}"/>
              </a:ext>
            </a:extLst>
          </p:cNvPr>
          <p:cNvGrpSpPr/>
          <p:nvPr/>
        </p:nvGrpSpPr>
        <p:grpSpPr>
          <a:xfrm>
            <a:off x="0" y="327184"/>
            <a:ext cx="12513128" cy="1036377"/>
            <a:chOff x="0" y="327184"/>
            <a:chExt cx="12513128" cy="1036377"/>
          </a:xfrm>
        </p:grpSpPr>
        <p:sp>
          <p:nvSpPr>
            <p:cNvPr id="13" name="Rectangle 12">
              <a:extLst>
                <a:ext uri="{FF2B5EF4-FFF2-40B4-BE49-F238E27FC236}">
                  <a16:creationId xmlns:a16="http://schemas.microsoft.com/office/drawing/2014/main" xmlns="" id="{88CD43DC-6E41-44B3-A991-29F37772BA1F}"/>
                </a:ext>
              </a:extLst>
            </p:cNvPr>
            <p:cNvSpPr/>
            <p:nvPr/>
          </p:nvSpPr>
          <p:spPr>
            <a:xfrm>
              <a:off x="0" y="327184"/>
              <a:ext cx="12192000" cy="1005343"/>
            </a:xfrm>
            <a:prstGeom prst="rect">
              <a:avLst/>
            </a:prstGeom>
            <a:solidFill>
              <a:srgbClr val="818DB1"/>
            </a:solidFill>
            <a:ln>
              <a:solidFill>
                <a:srgbClr val="818D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111AEF56-F4AC-4B7C-9205-49AAD9C3EA38}"/>
                </a:ext>
              </a:extLst>
            </p:cNvPr>
            <p:cNvSpPr txBox="1"/>
            <p:nvPr/>
          </p:nvSpPr>
          <p:spPr>
            <a:xfrm>
              <a:off x="571500" y="358218"/>
              <a:ext cx="11941628" cy="1005343"/>
            </a:xfrm>
            <a:prstGeom prst="rect">
              <a:avLst/>
            </a:prstGeom>
            <a:noFill/>
          </p:spPr>
          <p:txBody>
            <a:bodyPr wrap="square" rtlCol="0" anchor="ctr">
              <a:noAutofit/>
            </a:bodyPr>
            <a:lstStyle/>
            <a:p>
              <a:r>
                <a:rPr lang="en-US" sz="5000" b="1" dirty="0">
                  <a:solidFill>
                    <a:schemeClr val="bg1"/>
                  </a:solidFill>
                  <a:latin typeface="DIN Condensed Light" panose="020B0506040000020204" pitchFamily="34" charset="0"/>
                  <a:ea typeface="DIN Condensed Light" panose="020B0506040000020204" pitchFamily="34" charset="0"/>
                </a:rPr>
                <a:t>RECOGNIZING THE VALUE</a:t>
              </a:r>
            </a:p>
          </p:txBody>
        </p:sp>
      </p:grpSp>
      <p:sp>
        <p:nvSpPr>
          <p:cNvPr id="15" name="TextBox 14">
            <a:extLst>
              <a:ext uri="{FF2B5EF4-FFF2-40B4-BE49-F238E27FC236}">
                <a16:creationId xmlns:a16="http://schemas.microsoft.com/office/drawing/2014/main" xmlns="" id="{17029455-98D3-4C5E-AA7B-24F54B3CCE88}"/>
              </a:ext>
            </a:extLst>
          </p:cNvPr>
          <p:cNvSpPr txBox="1"/>
          <p:nvPr/>
        </p:nvSpPr>
        <p:spPr>
          <a:xfrm>
            <a:off x="571500" y="1667824"/>
            <a:ext cx="3267504"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Credibility</a:t>
            </a:r>
          </a:p>
        </p:txBody>
      </p:sp>
      <p:sp>
        <p:nvSpPr>
          <p:cNvPr id="16" name="TextBox 15">
            <a:extLst>
              <a:ext uri="{FF2B5EF4-FFF2-40B4-BE49-F238E27FC236}">
                <a16:creationId xmlns:a16="http://schemas.microsoft.com/office/drawing/2014/main" xmlns="" id="{6C4DAA03-A092-4CF7-BB7B-34959C47BAE6}"/>
              </a:ext>
            </a:extLst>
          </p:cNvPr>
          <p:cNvSpPr txBox="1"/>
          <p:nvPr/>
        </p:nvSpPr>
        <p:spPr>
          <a:xfrm>
            <a:off x="571500" y="3733262"/>
            <a:ext cx="3267504" cy="861774"/>
          </a:xfrm>
          <a:prstGeom prst="rect">
            <a:avLst/>
          </a:prstGeom>
          <a:noFill/>
        </p:spPr>
        <p:txBody>
          <a:bodyPr wrap="square" rtlCol="0">
            <a:spAutoFit/>
          </a:bodyPr>
          <a:lstStyle/>
          <a:p>
            <a:r>
              <a:rPr lang="en-US" sz="5000" dirty="0">
                <a:solidFill>
                  <a:srgbClr val="554F6F"/>
                </a:solidFill>
                <a:latin typeface="DIN Condensed Light" panose="020B0506040000020204" pitchFamily="34" charset="0"/>
                <a:ea typeface="DIN Condensed Light" panose="020B0506040000020204" pitchFamily="34" charset="0"/>
              </a:rPr>
              <a:t>Sympathy</a:t>
            </a:r>
          </a:p>
        </p:txBody>
      </p:sp>
      <p:sp>
        <p:nvSpPr>
          <p:cNvPr id="17" name="TextBox 16">
            <a:extLst>
              <a:ext uri="{FF2B5EF4-FFF2-40B4-BE49-F238E27FC236}">
                <a16:creationId xmlns:a16="http://schemas.microsoft.com/office/drawing/2014/main" xmlns="" id="{89E25BC2-51CB-4A1A-A9B1-9139CBC77264}"/>
              </a:ext>
            </a:extLst>
          </p:cNvPr>
          <p:cNvSpPr txBox="1"/>
          <p:nvPr/>
        </p:nvSpPr>
        <p:spPr>
          <a:xfrm>
            <a:off x="1061296" y="4585049"/>
            <a:ext cx="9213925" cy="1600438"/>
          </a:xfrm>
          <a:prstGeom prst="rect">
            <a:avLst/>
          </a:prstGeom>
          <a:noFill/>
        </p:spPr>
        <p:txBody>
          <a:bodyPr wrap="square" rtlCol="0">
            <a:spAutoFit/>
          </a:bodyPr>
          <a:lstStyle/>
          <a:p>
            <a:r>
              <a:rPr lang="en-US" sz="4000" dirty="0">
                <a:solidFill>
                  <a:srgbClr val="818DB1"/>
                </a:solidFill>
                <a:latin typeface="DIN Condensed Light" panose="020B0506040000020204" pitchFamily="34" charset="0"/>
                <a:ea typeface="DIN Condensed Light" panose="020B0506040000020204" pitchFamily="34" charset="0"/>
              </a:rPr>
              <a:t>Will a jury feel sympathy for the Plaintiff? Or be angry and distracted from the facts?</a:t>
            </a:r>
          </a:p>
          <a:p>
            <a:endParaRPr lang="en-US" dirty="0"/>
          </a:p>
        </p:txBody>
      </p:sp>
    </p:spTree>
    <p:extLst>
      <p:ext uri="{BB962C8B-B14F-4D97-AF65-F5344CB8AC3E}">
        <p14:creationId xmlns:p14="http://schemas.microsoft.com/office/powerpoint/2010/main" val="250361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5"/>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
                                            <p:txEl>
                                              <p:pRg st="0" end="0"/>
                                            </p:txEl>
                                          </p:spTgt>
                                        </p:tgtEl>
                                        <p:attrNameLst>
                                          <p:attrName>style.visibility</p:attrName>
                                        </p:attrNameLst>
                                      </p:cBhvr>
                                      <p:to>
                                        <p:strVal val="visible"/>
                                      </p:to>
                                    </p:set>
                                    <p:anim calcmode="lin" valueType="num">
                                      <p:cBhvr additive="base">
                                        <p:cTn id="1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1360</TotalTime>
  <Words>1239</Words>
  <Application>Microsoft Office PowerPoint</Application>
  <PresentationFormat>Custom</PresentationFormat>
  <Paragraphs>159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Scott</dc:creator>
  <cp:lastModifiedBy>Lorraine Burciaga</cp:lastModifiedBy>
  <cp:revision>48</cp:revision>
  <cp:lastPrinted>2019-02-22T23:59:57Z</cp:lastPrinted>
  <dcterms:created xsi:type="dcterms:W3CDTF">2019-02-21T03:11:52Z</dcterms:created>
  <dcterms:modified xsi:type="dcterms:W3CDTF">2019-03-11T20:42:30Z</dcterms:modified>
</cp:coreProperties>
</file>